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notesMasterIdLst>
    <p:notesMasterId r:id="rId25"/>
  </p:notesMasterIdLst>
  <p:sldIdLst>
    <p:sldId id="256" r:id="rId2"/>
    <p:sldId id="257" r:id="rId3"/>
    <p:sldId id="309" r:id="rId4"/>
    <p:sldId id="259" r:id="rId5"/>
    <p:sldId id="317" r:id="rId6"/>
    <p:sldId id="319" r:id="rId7"/>
    <p:sldId id="320" r:id="rId8"/>
    <p:sldId id="321" r:id="rId9"/>
    <p:sldId id="322" r:id="rId10"/>
    <p:sldId id="318" r:id="rId11"/>
    <p:sldId id="323" r:id="rId12"/>
    <p:sldId id="324" r:id="rId13"/>
    <p:sldId id="326" r:id="rId14"/>
    <p:sldId id="308" r:id="rId15"/>
    <p:sldId id="295" r:id="rId16"/>
    <p:sldId id="310" r:id="rId17"/>
    <p:sldId id="325" r:id="rId18"/>
    <p:sldId id="311" r:id="rId19"/>
    <p:sldId id="312" r:id="rId20"/>
    <p:sldId id="313" r:id="rId21"/>
    <p:sldId id="306" r:id="rId22"/>
    <p:sldId id="303" r:id="rId23"/>
    <p:sldId id="30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074" autoAdjust="0"/>
  </p:normalViewPr>
  <p:slideViewPr>
    <p:cSldViewPr snapToGrid="0">
      <p:cViewPr varScale="1">
        <p:scale>
          <a:sx n="91" d="100"/>
          <a:sy n="91" d="100"/>
        </p:scale>
        <p:origin x="13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D78D5-F984-427E-ABBE-3F8FA4FE6C17}" type="doc">
      <dgm:prSet loTypeId="urn:microsoft.com/office/officeart/2005/8/layout/radial4" loCatId="relationship" qsTypeId="urn:microsoft.com/office/officeart/2005/8/quickstyle/simple2" qsCatId="simple" csTypeId="urn:microsoft.com/office/officeart/2005/8/colors/colorful1" csCatId="colorful" phldr="1"/>
      <dgm:spPr/>
      <dgm:t>
        <a:bodyPr/>
        <a:lstStyle/>
        <a:p>
          <a:endParaRPr lang="en-US"/>
        </a:p>
      </dgm:t>
    </dgm:pt>
    <dgm:pt modelId="{A31D44DA-7281-40F0-9FB2-1444F2021B08}">
      <dgm:prSet phldrT="[Text]"/>
      <dgm:spPr/>
      <dgm:t>
        <a:bodyPr/>
        <a:lstStyle/>
        <a:p>
          <a:r>
            <a:rPr lang="en-US" dirty="0"/>
            <a:t>Strategy</a:t>
          </a:r>
        </a:p>
      </dgm:t>
    </dgm:pt>
    <dgm:pt modelId="{F8B60D3C-FFCB-4B84-B5E6-AA58B3686DD9}" type="parTrans" cxnId="{E5D09112-7A56-413E-AD21-32436D47735B}">
      <dgm:prSet/>
      <dgm:spPr/>
      <dgm:t>
        <a:bodyPr/>
        <a:lstStyle/>
        <a:p>
          <a:endParaRPr lang="en-US"/>
        </a:p>
      </dgm:t>
    </dgm:pt>
    <dgm:pt modelId="{6C555AA1-EEE1-4094-9FFA-D783F0707534}" type="sibTrans" cxnId="{E5D09112-7A56-413E-AD21-32436D47735B}">
      <dgm:prSet/>
      <dgm:spPr/>
      <dgm:t>
        <a:bodyPr/>
        <a:lstStyle/>
        <a:p>
          <a:endParaRPr lang="en-US"/>
        </a:p>
      </dgm:t>
    </dgm:pt>
    <dgm:pt modelId="{0FEBFA8C-8E61-4BF1-AB25-954288C6F7A6}">
      <dgm:prSet phldrT="[Text]"/>
      <dgm:spPr/>
      <dgm:t>
        <a:bodyPr/>
        <a:lstStyle/>
        <a:p>
          <a:r>
            <a:rPr lang="en-US" dirty="0"/>
            <a:t>Technology</a:t>
          </a:r>
        </a:p>
      </dgm:t>
    </dgm:pt>
    <dgm:pt modelId="{F23E2E7E-08D3-46F0-B112-F2887001AD20}" type="parTrans" cxnId="{CEAAD4DA-EADE-4F16-AD4E-1ABFAA4A2B3D}">
      <dgm:prSet/>
      <dgm:spPr/>
      <dgm:t>
        <a:bodyPr/>
        <a:lstStyle/>
        <a:p>
          <a:endParaRPr lang="en-US"/>
        </a:p>
      </dgm:t>
    </dgm:pt>
    <dgm:pt modelId="{E730969E-7CB1-4A53-9756-641DBB0B7C64}" type="sibTrans" cxnId="{CEAAD4DA-EADE-4F16-AD4E-1ABFAA4A2B3D}">
      <dgm:prSet/>
      <dgm:spPr/>
      <dgm:t>
        <a:bodyPr/>
        <a:lstStyle/>
        <a:p>
          <a:endParaRPr lang="en-US"/>
        </a:p>
      </dgm:t>
    </dgm:pt>
    <dgm:pt modelId="{A5D03B9D-63C9-4B6F-B75E-718B7207AD25}">
      <dgm:prSet phldrT="[Text]"/>
      <dgm:spPr/>
      <dgm:t>
        <a:bodyPr/>
        <a:lstStyle/>
        <a:p>
          <a:r>
            <a:rPr lang="en-US" dirty="0"/>
            <a:t> Best social media</a:t>
          </a:r>
        </a:p>
      </dgm:t>
    </dgm:pt>
    <dgm:pt modelId="{CE684EED-04F0-4A53-AE91-9A15A979491B}" type="parTrans" cxnId="{FA1F04C5-4E3F-435E-8191-9329FA8CBE6C}">
      <dgm:prSet/>
      <dgm:spPr/>
      <dgm:t>
        <a:bodyPr/>
        <a:lstStyle/>
        <a:p>
          <a:endParaRPr lang="en-US"/>
        </a:p>
      </dgm:t>
    </dgm:pt>
    <dgm:pt modelId="{FA37CD91-FF4C-4144-8366-D75B0ED22DE5}" type="sibTrans" cxnId="{FA1F04C5-4E3F-435E-8191-9329FA8CBE6C}">
      <dgm:prSet/>
      <dgm:spPr/>
      <dgm:t>
        <a:bodyPr/>
        <a:lstStyle/>
        <a:p>
          <a:endParaRPr lang="en-US"/>
        </a:p>
      </dgm:t>
    </dgm:pt>
    <dgm:pt modelId="{423A84D8-88C8-4D25-9434-8AFFFE9ED892}">
      <dgm:prSet phldrT="[Text]"/>
      <dgm:spPr/>
      <dgm:t>
        <a:bodyPr/>
        <a:lstStyle/>
        <a:p>
          <a:r>
            <a:rPr lang="en-US"/>
            <a:t>Philosophy</a:t>
          </a:r>
          <a:endParaRPr lang="en-US" dirty="0"/>
        </a:p>
      </dgm:t>
    </dgm:pt>
    <dgm:pt modelId="{1682FF6E-CE8B-44B9-A9AC-4D5A932A43D6}" type="parTrans" cxnId="{81018594-A916-441B-9244-DECB29436682}">
      <dgm:prSet/>
      <dgm:spPr/>
      <dgm:t>
        <a:bodyPr/>
        <a:lstStyle/>
        <a:p>
          <a:endParaRPr lang="en-US"/>
        </a:p>
      </dgm:t>
    </dgm:pt>
    <dgm:pt modelId="{6947D1FD-8658-4F9B-A2D9-75DE6718480F}" type="sibTrans" cxnId="{81018594-A916-441B-9244-DECB29436682}">
      <dgm:prSet/>
      <dgm:spPr/>
      <dgm:t>
        <a:bodyPr/>
        <a:lstStyle/>
        <a:p>
          <a:endParaRPr lang="en-US"/>
        </a:p>
      </dgm:t>
    </dgm:pt>
    <dgm:pt modelId="{2A14806B-41BA-4F9D-9B35-A417F9C26EA1}" type="pres">
      <dgm:prSet presAssocID="{737D78D5-F984-427E-ABBE-3F8FA4FE6C17}" presName="cycle" presStyleCnt="0">
        <dgm:presLayoutVars>
          <dgm:chMax val="1"/>
          <dgm:dir/>
          <dgm:animLvl val="ctr"/>
          <dgm:resizeHandles val="exact"/>
        </dgm:presLayoutVars>
      </dgm:prSet>
      <dgm:spPr/>
    </dgm:pt>
    <dgm:pt modelId="{E785B0A3-E157-4C78-A8CA-F49DB6763957}" type="pres">
      <dgm:prSet presAssocID="{A5D03B9D-63C9-4B6F-B75E-718B7207AD25}" presName="centerShape" presStyleLbl="node0" presStyleIdx="0" presStyleCnt="1"/>
      <dgm:spPr/>
    </dgm:pt>
    <dgm:pt modelId="{3FAFFA50-0551-4D4B-A343-547C2A6F96E4}" type="pres">
      <dgm:prSet presAssocID="{1682FF6E-CE8B-44B9-A9AC-4D5A932A43D6}" presName="parTrans" presStyleLbl="bgSibTrans2D1" presStyleIdx="0" presStyleCnt="3"/>
      <dgm:spPr/>
    </dgm:pt>
    <dgm:pt modelId="{BB724494-A960-4290-B41B-BCE98BB7133E}" type="pres">
      <dgm:prSet presAssocID="{423A84D8-88C8-4D25-9434-8AFFFE9ED892}" presName="node" presStyleLbl="node1" presStyleIdx="0" presStyleCnt="3">
        <dgm:presLayoutVars>
          <dgm:bulletEnabled val="1"/>
        </dgm:presLayoutVars>
      </dgm:prSet>
      <dgm:spPr/>
    </dgm:pt>
    <dgm:pt modelId="{73866FD5-497C-4572-A61F-D78FE6891BD9}" type="pres">
      <dgm:prSet presAssocID="{F8B60D3C-FFCB-4B84-B5E6-AA58B3686DD9}" presName="parTrans" presStyleLbl="bgSibTrans2D1" presStyleIdx="1" presStyleCnt="3"/>
      <dgm:spPr/>
    </dgm:pt>
    <dgm:pt modelId="{0436218A-18B6-48BB-9C9B-BD7B3E05150B}" type="pres">
      <dgm:prSet presAssocID="{A31D44DA-7281-40F0-9FB2-1444F2021B08}" presName="node" presStyleLbl="node1" presStyleIdx="1" presStyleCnt="3">
        <dgm:presLayoutVars>
          <dgm:bulletEnabled val="1"/>
        </dgm:presLayoutVars>
      </dgm:prSet>
      <dgm:spPr/>
    </dgm:pt>
    <dgm:pt modelId="{144E459F-D984-41FA-80AC-904252290005}" type="pres">
      <dgm:prSet presAssocID="{F23E2E7E-08D3-46F0-B112-F2887001AD20}" presName="parTrans" presStyleLbl="bgSibTrans2D1" presStyleIdx="2" presStyleCnt="3"/>
      <dgm:spPr/>
    </dgm:pt>
    <dgm:pt modelId="{BFD2C92C-EF24-4CF4-B698-B79F609B8C4A}" type="pres">
      <dgm:prSet presAssocID="{0FEBFA8C-8E61-4BF1-AB25-954288C6F7A6}" presName="node" presStyleLbl="node1" presStyleIdx="2" presStyleCnt="3">
        <dgm:presLayoutVars>
          <dgm:bulletEnabled val="1"/>
        </dgm:presLayoutVars>
      </dgm:prSet>
      <dgm:spPr/>
    </dgm:pt>
  </dgm:ptLst>
  <dgm:cxnLst>
    <dgm:cxn modelId="{6D501F66-B6C9-45DD-98DE-E5AF18718518}" type="presOf" srcId="{F8B60D3C-FFCB-4B84-B5E6-AA58B3686DD9}" destId="{73866FD5-497C-4572-A61F-D78FE6891BD9}" srcOrd="0" destOrd="0" presId="urn:microsoft.com/office/officeart/2005/8/layout/radial4"/>
    <dgm:cxn modelId="{8EE90D19-5E49-4CD0-BDAF-10CD9E1D68D6}" type="presOf" srcId="{F23E2E7E-08D3-46F0-B112-F2887001AD20}" destId="{144E459F-D984-41FA-80AC-904252290005}" srcOrd="0" destOrd="0" presId="urn:microsoft.com/office/officeart/2005/8/layout/radial4"/>
    <dgm:cxn modelId="{81018594-A916-441B-9244-DECB29436682}" srcId="{A5D03B9D-63C9-4B6F-B75E-718B7207AD25}" destId="{423A84D8-88C8-4D25-9434-8AFFFE9ED892}" srcOrd="0" destOrd="0" parTransId="{1682FF6E-CE8B-44B9-A9AC-4D5A932A43D6}" sibTransId="{6947D1FD-8658-4F9B-A2D9-75DE6718480F}"/>
    <dgm:cxn modelId="{E5D09112-7A56-413E-AD21-32436D47735B}" srcId="{A5D03B9D-63C9-4B6F-B75E-718B7207AD25}" destId="{A31D44DA-7281-40F0-9FB2-1444F2021B08}" srcOrd="1" destOrd="0" parTransId="{F8B60D3C-FFCB-4B84-B5E6-AA58B3686DD9}" sibTransId="{6C555AA1-EEE1-4094-9FFA-D783F0707534}"/>
    <dgm:cxn modelId="{B7B023CB-91BA-481E-9F76-C4AB8CCEAEB4}" type="presOf" srcId="{737D78D5-F984-427E-ABBE-3F8FA4FE6C17}" destId="{2A14806B-41BA-4F9D-9B35-A417F9C26EA1}" srcOrd="0" destOrd="0" presId="urn:microsoft.com/office/officeart/2005/8/layout/radial4"/>
    <dgm:cxn modelId="{A400C8E2-9E15-444B-A2BD-D7E30E55A31D}" type="presOf" srcId="{A5D03B9D-63C9-4B6F-B75E-718B7207AD25}" destId="{E785B0A3-E157-4C78-A8CA-F49DB6763957}" srcOrd="0" destOrd="0" presId="urn:microsoft.com/office/officeart/2005/8/layout/radial4"/>
    <dgm:cxn modelId="{FE94A142-9F14-41C3-B014-D2D3A8350B38}" type="presOf" srcId="{0FEBFA8C-8E61-4BF1-AB25-954288C6F7A6}" destId="{BFD2C92C-EF24-4CF4-B698-B79F609B8C4A}" srcOrd="0" destOrd="0" presId="urn:microsoft.com/office/officeart/2005/8/layout/radial4"/>
    <dgm:cxn modelId="{33210662-5939-4691-B588-09C76560AA89}" type="presOf" srcId="{423A84D8-88C8-4D25-9434-8AFFFE9ED892}" destId="{BB724494-A960-4290-B41B-BCE98BB7133E}" srcOrd="0" destOrd="0" presId="urn:microsoft.com/office/officeart/2005/8/layout/radial4"/>
    <dgm:cxn modelId="{A190E044-8C9A-46C8-AC30-9E13F9693224}" type="presOf" srcId="{A31D44DA-7281-40F0-9FB2-1444F2021B08}" destId="{0436218A-18B6-48BB-9C9B-BD7B3E05150B}" srcOrd="0" destOrd="0" presId="urn:microsoft.com/office/officeart/2005/8/layout/radial4"/>
    <dgm:cxn modelId="{1B813862-805A-4BA7-A58B-DD89EDC6B778}" type="presOf" srcId="{1682FF6E-CE8B-44B9-A9AC-4D5A932A43D6}" destId="{3FAFFA50-0551-4D4B-A343-547C2A6F96E4}" srcOrd="0" destOrd="0" presId="urn:microsoft.com/office/officeart/2005/8/layout/radial4"/>
    <dgm:cxn modelId="{CEAAD4DA-EADE-4F16-AD4E-1ABFAA4A2B3D}" srcId="{A5D03B9D-63C9-4B6F-B75E-718B7207AD25}" destId="{0FEBFA8C-8E61-4BF1-AB25-954288C6F7A6}" srcOrd="2" destOrd="0" parTransId="{F23E2E7E-08D3-46F0-B112-F2887001AD20}" sibTransId="{E730969E-7CB1-4A53-9756-641DBB0B7C64}"/>
    <dgm:cxn modelId="{FA1F04C5-4E3F-435E-8191-9329FA8CBE6C}" srcId="{737D78D5-F984-427E-ABBE-3F8FA4FE6C17}" destId="{A5D03B9D-63C9-4B6F-B75E-718B7207AD25}" srcOrd="0" destOrd="0" parTransId="{CE684EED-04F0-4A53-AE91-9A15A979491B}" sibTransId="{FA37CD91-FF4C-4144-8366-D75B0ED22DE5}"/>
    <dgm:cxn modelId="{70493975-8440-4FBE-A468-1096EE0D4868}" type="presParOf" srcId="{2A14806B-41BA-4F9D-9B35-A417F9C26EA1}" destId="{E785B0A3-E157-4C78-A8CA-F49DB6763957}" srcOrd="0" destOrd="0" presId="urn:microsoft.com/office/officeart/2005/8/layout/radial4"/>
    <dgm:cxn modelId="{E7125665-7390-43D5-B694-B2AF6C6E7B27}" type="presParOf" srcId="{2A14806B-41BA-4F9D-9B35-A417F9C26EA1}" destId="{3FAFFA50-0551-4D4B-A343-547C2A6F96E4}" srcOrd="1" destOrd="0" presId="urn:microsoft.com/office/officeart/2005/8/layout/radial4"/>
    <dgm:cxn modelId="{86C8B46F-9987-4093-9B92-3114DD71DC6E}" type="presParOf" srcId="{2A14806B-41BA-4F9D-9B35-A417F9C26EA1}" destId="{BB724494-A960-4290-B41B-BCE98BB7133E}" srcOrd="2" destOrd="0" presId="urn:microsoft.com/office/officeart/2005/8/layout/radial4"/>
    <dgm:cxn modelId="{E68F7ABB-AFB2-4079-9855-2240250ECDC5}" type="presParOf" srcId="{2A14806B-41BA-4F9D-9B35-A417F9C26EA1}" destId="{73866FD5-497C-4572-A61F-D78FE6891BD9}" srcOrd="3" destOrd="0" presId="urn:microsoft.com/office/officeart/2005/8/layout/radial4"/>
    <dgm:cxn modelId="{C9E35DBF-7977-4CC8-9A45-43B0684FF28A}" type="presParOf" srcId="{2A14806B-41BA-4F9D-9B35-A417F9C26EA1}" destId="{0436218A-18B6-48BB-9C9B-BD7B3E05150B}" srcOrd="4" destOrd="0" presId="urn:microsoft.com/office/officeart/2005/8/layout/radial4"/>
    <dgm:cxn modelId="{67A60C4D-4475-4B2F-83C2-91E397767307}" type="presParOf" srcId="{2A14806B-41BA-4F9D-9B35-A417F9C26EA1}" destId="{144E459F-D984-41FA-80AC-904252290005}" srcOrd="5" destOrd="0" presId="urn:microsoft.com/office/officeart/2005/8/layout/radial4"/>
    <dgm:cxn modelId="{16D301F1-D8F5-49C0-9307-C6A62AD3CFF9}" type="presParOf" srcId="{2A14806B-41BA-4F9D-9B35-A417F9C26EA1}" destId="{BFD2C92C-EF24-4CF4-B698-B79F609B8C4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5B0A3-E157-4C78-A8CA-F49DB6763957}">
      <dsp:nvSpPr>
        <dsp:cNvPr id="0" name=""/>
        <dsp:cNvSpPr/>
      </dsp:nvSpPr>
      <dsp:spPr>
        <a:xfrm>
          <a:off x="3268702" y="2977289"/>
          <a:ext cx="2417943" cy="241794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 Best social media</a:t>
          </a:r>
        </a:p>
      </dsp:txBody>
      <dsp:txXfrm>
        <a:off x="3622802" y="3331389"/>
        <a:ext cx="1709743" cy="1709743"/>
      </dsp:txXfrm>
    </dsp:sp>
    <dsp:sp modelId="{3FAFFA50-0551-4D4B-A343-547C2A6F96E4}">
      <dsp:nvSpPr>
        <dsp:cNvPr id="0" name=""/>
        <dsp:cNvSpPr/>
      </dsp:nvSpPr>
      <dsp:spPr>
        <a:xfrm rot="12900000">
          <a:off x="1626809" y="2525975"/>
          <a:ext cx="1943618" cy="68911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B724494-A960-4290-B41B-BCE98BB7133E}">
      <dsp:nvSpPr>
        <dsp:cNvPr id="0" name=""/>
        <dsp:cNvSpPr/>
      </dsp:nvSpPr>
      <dsp:spPr>
        <a:xfrm>
          <a:off x="654036" y="1394307"/>
          <a:ext cx="2297046" cy="183763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US" sz="3300" kern="1200"/>
            <a:t>Philosophy</a:t>
          </a:r>
          <a:endParaRPr lang="en-US" sz="3300" kern="1200" dirty="0"/>
        </a:p>
      </dsp:txBody>
      <dsp:txXfrm>
        <a:off x="707859" y="1448130"/>
        <a:ext cx="2189400" cy="1729991"/>
      </dsp:txXfrm>
    </dsp:sp>
    <dsp:sp modelId="{73866FD5-497C-4572-A61F-D78FE6891BD9}">
      <dsp:nvSpPr>
        <dsp:cNvPr id="0" name=""/>
        <dsp:cNvSpPr/>
      </dsp:nvSpPr>
      <dsp:spPr>
        <a:xfrm rot="16200000">
          <a:off x="3505864" y="1547802"/>
          <a:ext cx="1943618" cy="68911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436218A-18B6-48BB-9C9B-BD7B3E05150B}">
      <dsp:nvSpPr>
        <dsp:cNvPr id="0" name=""/>
        <dsp:cNvSpPr/>
      </dsp:nvSpPr>
      <dsp:spPr>
        <a:xfrm>
          <a:off x="3329150" y="1730"/>
          <a:ext cx="2297046" cy="183763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US" sz="3300" kern="1200" dirty="0"/>
            <a:t>Strategy</a:t>
          </a:r>
        </a:p>
      </dsp:txBody>
      <dsp:txXfrm>
        <a:off x="3382973" y="55553"/>
        <a:ext cx="2189400" cy="1729991"/>
      </dsp:txXfrm>
    </dsp:sp>
    <dsp:sp modelId="{144E459F-D984-41FA-80AC-904252290005}">
      <dsp:nvSpPr>
        <dsp:cNvPr id="0" name=""/>
        <dsp:cNvSpPr/>
      </dsp:nvSpPr>
      <dsp:spPr>
        <a:xfrm rot="19500000">
          <a:off x="5384919" y="2525975"/>
          <a:ext cx="1943618" cy="68911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FD2C92C-EF24-4CF4-B698-B79F609B8C4A}">
      <dsp:nvSpPr>
        <dsp:cNvPr id="0" name=""/>
        <dsp:cNvSpPr/>
      </dsp:nvSpPr>
      <dsp:spPr>
        <a:xfrm>
          <a:off x="6004264" y="1394307"/>
          <a:ext cx="2297046" cy="183763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US" sz="3300" kern="1200" dirty="0"/>
            <a:t>Technology</a:t>
          </a:r>
        </a:p>
      </dsp:txBody>
      <dsp:txXfrm>
        <a:off x="6058087" y="1448130"/>
        <a:ext cx="2189400" cy="172999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DF544-F5E4-4291-AADC-25ADEF9B8FEE}" type="datetimeFigureOut">
              <a:rPr lang="en-US" smtClean="0"/>
              <a:t>6/6/2016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8039A-84EA-400E-9D66-88937D744496}" type="slidenum">
              <a:rPr lang="en-US" smtClean="0"/>
              <a:t>‹#›</a:t>
            </a:fld>
            <a:endParaRPr lang="en-US"/>
          </a:p>
        </p:txBody>
      </p:sp>
    </p:spTree>
    <p:extLst>
      <p:ext uri="{BB962C8B-B14F-4D97-AF65-F5344CB8AC3E}">
        <p14:creationId xmlns:p14="http://schemas.microsoft.com/office/powerpoint/2010/main" val="278831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2</a:t>
            </a:fld>
            <a:endParaRPr lang="en-US"/>
          </a:p>
        </p:txBody>
      </p:sp>
    </p:spTree>
    <p:extLst>
      <p:ext uri="{BB962C8B-B14F-4D97-AF65-F5344CB8AC3E}">
        <p14:creationId xmlns:p14="http://schemas.microsoft.com/office/powerpoint/2010/main" val="2399692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14</a:t>
            </a:fld>
            <a:endParaRPr lang="en-US"/>
          </a:p>
        </p:txBody>
      </p:sp>
    </p:spTree>
    <p:extLst>
      <p:ext uri="{BB962C8B-B14F-4D97-AF65-F5344CB8AC3E}">
        <p14:creationId xmlns:p14="http://schemas.microsoft.com/office/powerpoint/2010/main" val="202799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15</a:t>
            </a:fld>
            <a:endParaRPr lang="en-US"/>
          </a:p>
        </p:txBody>
      </p:sp>
    </p:spTree>
    <p:extLst>
      <p:ext uri="{BB962C8B-B14F-4D97-AF65-F5344CB8AC3E}">
        <p14:creationId xmlns:p14="http://schemas.microsoft.com/office/powerpoint/2010/main" val="422381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16</a:t>
            </a:fld>
            <a:endParaRPr lang="en-US"/>
          </a:p>
        </p:txBody>
      </p:sp>
    </p:spTree>
    <p:extLst>
      <p:ext uri="{BB962C8B-B14F-4D97-AF65-F5344CB8AC3E}">
        <p14:creationId xmlns:p14="http://schemas.microsoft.com/office/powerpoint/2010/main" val="2716893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17</a:t>
            </a:fld>
            <a:endParaRPr lang="en-US"/>
          </a:p>
        </p:txBody>
      </p:sp>
    </p:spTree>
    <p:extLst>
      <p:ext uri="{BB962C8B-B14F-4D97-AF65-F5344CB8AC3E}">
        <p14:creationId xmlns:p14="http://schemas.microsoft.com/office/powerpoint/2010/main" val="421136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18</a:t>
            </a:fld>
            <a:endParaRPr lang="en-US"/>
          </a:p>
        </p:txBody>
      </p:sp>
    </p:spTree>
    <p:extLst>
      <p:ext uri="{BB962C8B-B14F-4D97-AF65-F5344CB8AC3E}">
        <p14:creationId xmlns:p14="http://schemas.microsoft.com/office/powerpoint/2010/main" val="3371834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19</a:t>
            </a:fld>
            <a:endParaRPr lang="en-US"/>
          </a:p>
        </p:txBody>
      </p:sp>
    </p:spTree>
    <p:extLst>
      <p:ext uri="{BB962C8B-B14F-4D97-AF65-F5344CB8AC3E}">
        <p14:creationId xmlns:p14="http://schemas.microsoft.com/office/powerpoint/2010/main" val="124349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20</a:t>
            </a:fld>
            <a:endParaRPr lang="en-US"/>
          </a:p>
        </p:txBody>
      </p:sp>
    </p:spTree>
    <p:extLst>
      <p:ext uri="{BB962C8B-B14F-4D97-AF65-F5344CB8AC3E}">
        <p14:creationId xmlns:p14="http://schemas.microsoft.com/office/powerpoint/2010/main" val="1047381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21</a:t>
            </a:fld>
            <a:endParaRPr lang="en-US"/>
          </a:p>
        </p:txBody>
      </p:sp>
    </p:spTree>
    <p:extLst>
      <p:ext uri="{BB962C8B-B14F-4D97-AF65-F5344CB8AC3E}">
        <p14:creationId xmlns:p14="http://schemas.microsoft.com/office/powerpoint/2010/main" val="989283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22</a:t>
            </a:fld>
            <a:endParaRPr lang="en-US"/>
          </a:p>
        </p:txBody>
      </p:sp>
    </p:spTree>
    <p:extLst>
      <p:ext uri="{BB962C8B-B14F-4D97-AF65-F5344CB8AC3E}">
        <p14:creationId xmlns:p14="http://schemas.microsoft.com/office/powerpoint/2010/main" val="3909850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23</a:t>
            </a:fld>
            <a:endParaRPr lang="en-US"/>
          </a:p>
        </p:txBody>
      </p:sp>
    </p:spTree>
    <p:extLst>
      <p:ext uri="{BB962C8B-B14F-4D97-AF65-F5344CB8AC3E}">
        <p14:creationId xmlns:p14="http://schemas.microsoft.com/office/powerpoint/2010/main" val="142249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Arial" panose="020B0604020202020204" pitchFamily="34" charset="0"/>
              <a:buChar char="•"/>
            </a:pPr>
            <a:r>
              <a:rPr lang="en-US" sz="2800" dirty="0"/>
              <a:t>Business: Nationally recognized leader in niche business space</a:t>
            </a:r>
          </a:p>
          <a:p>
            <a:pPr marL="914400" lvl="1" indent="-457200">
              <a:buFont typeface="Arial" panose="020B0604020202020204" pitchFamily="34" charset="0"/>
              <a:buChar char="•"/>
            </a:pPr>
            <a:r>
              <a:rPr lang="en-US" sz="2800" dirty="0"/>
              <a:t>Non-profit causes: Social media coordinator/contributor for various organizations</a:t>
            </a:r>
          </a:p>
          <a:p>
            <a:pPr marL="914400" lvl="1" indent="-457200">
              <a:buFont typeface="Arial" panose="020B0604020202020204" pitchFamily="34" charset="0"/>
              <a:buChar char="•"/>
            </a:pPr>
            <a:r>
              <a:rPr lang="en-US" sz="2800" dirty="0"/>
              <a:t>Art: Blogging and social media outreach for myself as an individual artist and as part of a creative group</a:t>
            </a:r>
          </a:p>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3</a:t>
            </a:fld>
            <a:endParaRPr lang="en-US"/>
          </a:p>
        </p:txBody>
      </p:sp>
    </p:spTree>
    <p:extLst>
      <p:ext uri="{BB962C8B-B14F-4D97-AF65-F5344CB8AC3E}">
        <p14:creationId xmlns:p14="http://schemas.microsoft.com/office/powerpoint/2010/main" val="276740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6</a:t>
            </a:fld>
            <a:endParaRPr lang="en-US"/>
          </a:p>
        </p:txBody>
      </p:sp>
    </p:spTree>
    <p:extLst>
      <p:ext uri="{BB962C8B-B14F-4D97-AF65-F5344CB8AC3E}">
        <p14:creationId xmlns:p14="http://schemas.microsoft.com/office/powerpoint/2010/main" val="2439279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7</a:t>
            </a:fld>
            <a:endParaRPr lang="en-US"/>
          </a:p>
        </p:txBody>
      </p:sp>
    </p:spTree>
    <p:extLst>
      <p:ext uri="{BB962C8B-B14F-4D97-AF65-F5344CB8AC3E}">
        <p14:creationId xmlns:p14="http://schemas.microsoft.com/office/powerpoint/2010/main" val="89344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8</a:t>
            </a:fld>
            <a:endParaRPr lang="en-US"/>
          </a:p>
        </p:txBody>
      </p:sp>
    </p:spTree>
    <p:extLst>
      <p:ext uri="{BB962C8B-B14F-4D97-AF65-F5344CB8AC3E}">
        <p14:creationId xmlns:p14="http://schemas.microsoft.com/office/powerpoint/2010/main" val="216152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9</a:t>
            </a:fld>
            <a:endParaRPr lang="en-US"/>
          </a:p>
        </p:txBody>
      </p:sp>
    </p:spTree>
    <p:extLst>
      <p:ext uri="{BB962C8B-B14F-4D97-AF65-F5344CB8AC3E}">
        <p14:creationId xmlns:p14="http://schemas.microsoft.com/office/powerpoint/2010/main" val="1270653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HootSuite</a:t>
            </a:r>
            <a:r>
              <a:rPr lang="en-US" sz="1200" kern="1200" dirty="0">
                <a:solidFill>
                  <a:schemeClr val="tx1"/>
                </a:solidFill>
                <a:effectLst/>
                <a:latin typeface="+mn-lt"/>
                <a:ea typeface="+mn-ea"/>
                <a:cs typeface="+mn-cs"/>
              </a:rPr>
              <a:t> (multiple platform streams) | Buffer (scheduling to FB, Tw, LI – free for 2 profiles) | IFTTT | </a:t>
            </a:r>
            <a:r>
              <a:rPr lang="en-US" sz="1200" kern="1200" dirty="0" err="1">
                <a:solidFill>
                  <a:schemeClr val="tx1"/>
                </a:solidFill>
                <a:effectLst/>
                <a:latin typeface="+mn-lt"/>
                <a:ea typeface="+mn-ea"/>
                <a:cs typeface="+mn-cs"/>
              </a:rPr>
              <a:t>SocialOomph</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TweetDeck</a:t>
            </a:r>
            <a:r>
              <a:rPr lang="en-US" sz="1200" kern="1200" dirty="0">
                <a:solidFill>
                  <a:schemeClr val="tx1"/>
                </a:solidFill>
                <a:effectLst/>
                <a:latin typeface="+mn-lt"/>
                <a:ea typeface="+mn-ea"/>
                <a:cs typeface="+mn-cs"/>
              </a:rPr>
              <a:t> (multiple Twitter accts) | </a:t>
            </a:r>
            <a:r>
              <a:rPr lang="en-US" sz="1200" kern="1200" dirty="0" err="1">
                <a:solidFill>
                  <a:schemeClr val="tx1"/>
                </a:solidFill>
                <a:effectLst/>
                <a:latin typeface="+mn-lt"/>
                <a:ea typeface="+mn-ea"/>
                <a:cs typeface="+mn-cs"/>
              </a:rPr>
              <a:t>Tweepi</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TweetCaster</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SproutSocial</a:t>
            </a:r>
            <a:r>
              <a:rPr lang="en-US" sz="1200" kern="1200" dirty="0">
                <a:solidFill>
                  <a:schemeClr val="tx1"/>
                </a:solidFill>
                <a:effectLst/>
                <a:latin typeface="+mn-lt"/>
                <a:ea typeface="+mn-ea"/>
                <a:cs typeface="+mn-cs"/>
              </a:rPr>
              <a:t> (scheduling and analytics on multiple accounts, $$$) | </a:t>
            </a:r>
            <a:r>
              <a:rPr lang="en-US" sz="1200" kern="1200" dirty="0" err="1">
                <a:solidFill>
                  <a:schemeClr val="tx1"/>
                </a:solidFill>
                <a:effectLst/>
                <a:latin typeface="+mn-lt"/>
                <a:ea typeface="+mn-ea"/>
                <a:cs typeface="+mn-cs"/>
              </a:rPr>
              <a:t>CrowdBooster</a:t>
            </a:r>
            <a:r>
              <a:rPr lang="en-US" sz="1200" kern="1200" dirty="0">
                <a:solidFill>
                  <a:schemeClr val="tx1"/>
                </a:solidFill>
                <a:effectLst/>
                <a:latin typeface="+mn-lt"/>
                <a:ea typeface="+mn-ea"/>
                <a:cs typeface="+mn-cs"/>
              </a:rPr>
              <a:t> (FB, Twitter interaction, starts at $9/</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DashBurst</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Agorapulse</a:t>
            </a:r>
            <a:r>
              <a:rPr lang="en-US" sz="1200" kern="1200" dirty="0">
                <a:solidFill>
                  <a:schemeClr val="tx1"/>
                </a:solidFill>
                <a:effectLst/>
                <a:latin typeface="+mn-lt"/>
                <a:ea typeface="+mn-ea"/>
                <a:cs typeface="+mn-cs"/>
              </a:rPr>
              <a:t> (scheduling, conversation manager, free for FB, then $29/</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and up) | Facebook Insights app (free) | Social Mention (free) | </a:t>
            </a:r>
            <a:r>
              <a:rPr lang="en-US" sz="1200" kern="1200" dirty="0" err="1">
                <a:solidFill>
                  <a:schemeClr val="tx1"/>
                </a:solidFill>
                <a:effectLst/>
                <a:latin typeface="+mn-lt"/>
                <a:ea typeface="+mn-ea"/>
                <a:cs typeface="+mn-cs"/>
              </a:rPr>
              <a:t>ViralTag</a:t>
            </a:r>
            <a:r>
              <a:rPr lang="en-US" sz="1200" kern="1200" dirty="0">
                <a:solidFill>
                  <a:schemeClr val="tx1"/>
                </a:solidFill>
                <a:effectLst/>
                <a:latin typeface="+mn-lt"/>
                <a:ea typeface="+mn-ea"/>
                <a:cs typeface="+mn-cs"/>
              </a:rPr>
              <a:t> (visual, works with </a:t>
            </a:r>
            <a:r>
              <a:rPr lang="en-US" sz="1200" kern="1200" dirty="0" err="1">
                <a:solidFill>
                  <a:schemeClr val="tx1"/>
                </a:solidFill>
                <a:effectLst/>
                <a:latin typeface="+mn-lt"/>
                <a:ea typeface="+mn-ea"/>
                <a:cs typeface="+mn-cs"/>
              </a:rPr>
              <a:t>Canva</a:t>
            </a:r>
            <a:r>
              <a:rPr lang="en-US" sz="1200" kern="1200" dirty="0">
                <a:solidFill>
                  <a:schemeClr val="tx1"/>
                </a:solidFill>
                <a:effectLst/>
                <a:latin typeface="+mn-lt"/>
                <a:ea typeface="+mn-ea"/>
                <a:cs typeface="+mn-cs"/>
              </a:rPr>
              <a:t>) | </a:t>
            </a:r>
            <a:r>
              <a:rPr lang="en-US" sz="1200" b="1" kern="1200" dirty="0" err="1">
                <a:solidFill>
                  <a:schemeClr val="tx1"/>
                </a:solidFill>
                <a:effectLst/>
                <a:latin typeface="+mn-lt"/>
                <a:ea typeface="+mn-ea"/>
                <a:cs typeface="+mn-cs"/>
              </a:rPr>
              <a:t>MavSocial</a:t>
            </a:r>
            <a:r>
              <a:rPr lang="en-US" sz="1200" kern="1200" dirty="0">
                <a:solidFill>
                  <a:schemeClr val="tx1"/>
                </a:solidFill>
                <a:effectLst/>
                <a:latin typeface="+mn-lt"/>
                <a:ea typeface="+mn-ea"/>
                <a:cs typeface="+mn-cs"/>
              </a:rPr>
              <a:t> (visual) </a:t>
            </a:r>
            <a:r>
              <a:rPr lang="en-US" sz="1200" kern="1200" dirty="0" err="1">
                <a:solidFill>
                  <a:schemeClr val="tx1"/>
                </a:solidFill>
                <a:effectLst/>
                <a:latin typeface="+mn-lt"/>
                <a:ea typeface="+mn-ea"/>
                <a:cs typeface="+mn-cs"/>
              </a:rPr>
              <a:t>Everypost</a:t>
            </a:r>
            <a:r>
              <a:rPr lang="en-US" sz="12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Social Clout | </a:t>
            </a:r>
            <a:r>
              <a:rPr lang="en-US" sz="1200" kern="1200" dirty="0" err="1">
                <a:solidFill>
                  <a:schemeClr val="tx1"/>
                </a:solidFill>
                <a:effectLst/>
                <a:latin typeface="+mn-lt"/>
                <a:ea typeface="+mn-ea"/>
                <a:cs typeface="+mn-cs"/>
              </a:rPr>
              <a:t>Storify</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tweetcharts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10</a:t>
            </a:fld>
            <a:endParaRPr lang="en-US"/>
          </a:p>
        </p:txBody>
      </p:sp>
    </p:spTree>
    <p:extLst>
      <p:ext uri="{BB962C8B-B14F-4D97-AF65-F5344CB8AC3E}">
        <p14:creationId xmlns:p14="http://schemas.microsoft.com/office/powerpoint/2010/main" val="3384774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11</a:t>
            </a:fld>
            <a:endParaRPr lang="en-US"/>
          </a:p>
        </p:txBody>
      </p:sp>
    </p:spTree>
    <p:extLst>
      <p:ext uri="{BB962C8B-B14F-4D97-AF65-F5344CB8AC3E}">
        <p14:creationId xmlns:p14="http://schemas.microsoft.com/office/powerpoint/2010/main" val="2757573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12</a:t>
            </a:fld>
            <a:endParaRPr lang="en-US"/>
          </a:p>
        </p:txBody>
      </p:sp>
    </p:spTree>
    <p:extLst>
      <p:ext uri="{BB962C8B-B14F-4D97-AF65-F5344CB8AC3E}">
        <p14:creationId xmlns:p14="http://schemas.microsoft.com/office/powerpoint/2010/main" val="3092087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45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866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76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1502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58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717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6/6/2016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6893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6/6/2016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210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6/6/2016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4778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99558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88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6/6/2016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857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linkedin.com/in/korywells" TargetMode="External"/><Relationship Id="rId3" Type="http://schemas.openxmlformats.org/officeDocument/2006/relationships/hyperlink" Target="http://korywells.com/" TargetMode="External"/><Relationship Id="rId7" Type="http://schemas.openxmlformats.org/officeDocument/2006/relationships/hyperlink" Target="http://twitter.com/korywell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facebook.com/KoryAndKelseyWells" TargetMode="External"/><Relationship Id="rId5" Type="http://schemas.openxmlformats.org/officeDocument/2006/relationships/hyperlink" Target="http://facebook.com/KoryWells" TargetMode="External"/><Relationship Id="rId4" Type="http://schemas.openxmlformats.org/officeDocument/2006/relationships/hyperlink" Target="mailto:korywells@gmail.com" TargetMode="External"/><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dirty="0"/>
              <a:t>Making the most of your time on social media</a:t>
            </a:r>
            <a:endParaRPr lang="en-US" sz="4000" dirty="0">
              <a:solidFill>
                <a:schemeClr val="accent2">
                  <a:lumMod val="50000"/>
                </a:schemeClr>
              </a:solidFill>
            </a:endParaRPr>
          </a:p>
        </p:txBody>
      </p:sp>
      <p:sp>
        <p:nvSpPr>
          <p:cNvPr id="3" name="Subtitle 2"/>
          <p:cNvSpPr>
            <a:spLocks noGrp="1"/>
          </p:cNvSpPr>
          <p:nvPr>
            <p:ph type="subTitle" idx="1"/>
          </p:nvPr>
        </p:nvSpPr>
        <p:spPr/>
        <p:txBody>
          <a:bodyPr/>
          <a:lstStyle/>
          <a:p>
            <a:r>
              <a:rPr lang="en-US" dirty="0"/>
              <a:t>Collective Impact</a:t>
            </a:r>
            <a:br>
              <a:rPr lang="en-US" dirty="0"/>
            </a:br>
            <a:r>
              <a:rPr lang="en-US" dirty="0"/>
              <a:t>Sparkplug Session</a:t>
            </a:r>
            <a:br>
              <a:rPr lang="en-US" dirty="0"/>
            </a:br>
            <a:r>
              <a:rPr lang="en-US" dirty="0"/>
              <a:t>Kory Wells</a:t>
            </a:r>
          </a:p>
          <a:p>
            <a:r>
              <a:rPr lang="en-US" dirty="0"/>
              <a:t>June 2016</a:t>
            </a:r>
          </a:p>
        </p:txBody>
      </p:sp>
    </p:spTree>
    <p:extLst>
      <p:ext uri="{BB962C8B-B14F-4D97-AF65-F5344CB8AC3E}">
        <p14:creationId xmlns:p14="http://schemas.microsoft.com/office/powerpoint/2010/main" val="856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Scheduling tools</a:t>
            </a:r>
          </a:p>
        </p:txBody>
      </p:sp>
      <p:sp>
        <p:nvSpPr>
          <p:cNvPr id="5" name="TextBox 4"/>
          <p:cNvSpPr txBox="1"/>
          <p:nvPr/>
        </p:nvSpPr>
        <p:spPr>
          <a:xfrm>
            <a:off x="1024128" y="2244617"/>
            <a:ext cx="5119536" cy="4093428"/>
          </a:xfrm>
          <a:prstGeom prst="rect">
            <a:avLst/>
          </a:prstGeom>
          <a:noFill/>
        </p:spPr>
        <p:txBody>
          <a:bodyPr wrap="square" rtlCol="0">
            <a:spAutoFit/>
          </a:bodyPr>
          <a:lstStyle/>
          <a:p>
            <a:pPr marL="457200" indent="-457200">
              <a:buFont typeface="Arial" panose="020B0604020202020204" pitchFamily="34" charset="0"/>
              <a:buChar char="•"/>
            </a:pPr>
            <a:r>
              <a:rPr lang="en-US" sz="2800" dirty="0" err="1"/>
              <a:t>HootSuite</a:t>
            </a:r>
            <a:r>
              <a:rPr lang="en-US" sz="2800" dirty="0"/>
              <a:t> </a:t>
            </a:r>
            <a:r>
              <a:rPr lang="en-US" sz="1200" dirty="0"/>
              <a:t>3 social accounts free</a:t>
            </a:r>
          </a:p>
          <a:p>
            <a:pPr marL="457200" indent="-457200">
              <a:buFont typeface="Arial" panose="020B0604020202020204" pitchFamily="34" charset="0"/>
              <a:buChar char="•"/>
            </a:pPr>
            <a:r>
              <a:rPr lang="en-US" sz="2800" dirty="0" err="1"/>
              <a:t>MavSocial</a:t>
            </a:r>
            <a:r>
              <a:rPr lang="en-US" sz="2800" dirty="0"/>
              <a:t> </a:t>
            </a:r>
            <a:r>
              <a:rPr lang="en-US" sz="1200" dirty="0"/>
              <a:t>free options are fairly extensive</a:t>
            </a:r>
          </a:p>
          <a:p>
            <a:pPr marL="457200" indent="-457200">
              <a:buFont typeface="Arial" panose="020B0604020202020204" pitchFamily="34" charset="0"/>
              <a:buChar char="•"/>
            </a:pPr>
            <a:r>
              <a:rPr lang="en-US" sz="2800" dirty="0" err="1"/>
              <a:t>SocialPilot</a:t>
            </a:r>
            <a:r>
              <a:rPr lang="en-US" sz="1200" dirty="0"/>
              <a:t> free and low-cost options</a:t>
            </a:r>
          </a:p>
          <a:p>
            <a:pPr marL="457200" indent="-457200">
              <a:buFont typeface="Arial" panose="020B0604020202020204" pitchFamily="34" charset="0"/>
              <a:buChar char="•"/>
            </a:pPr>
            <a:r>
              <a:rPr lang="en-US" sz="2800" dirty="0"/>
              <a:t>Sprout Social </a:t>
            </a:r>
            <a:r>
              <a:rPr lang="en-US" sz="1200" dirty="0"/>
              <a:t>$$$ but cream of crop</a:t>
            </a:r>
          </a:p>
          <a:p>
            <a:pPr marL="457200" indent="-457200">
              <a:buFont typeface="Arial" panose="020B0604020202020204" pitchFamily="34" charset="0"/>
              <a:buChar char="•"/>
            </a:pPr>
            <a:r>
              <a:rPr lang="en-US" sz="2800" dirty="0" err="1"/>
              <a:t>SocialOopmh</a:t>
            </a:r>
            <a:r>
              <a:rPr lang="en-US" sz="2800" dirty="0"/>
              <a:t> </a:t>
            </a:r>
            <a:r>
              <a:rPr lang="en-US" sz="1200" dirty="0"/>
              <a:t>Up to 5 Twitter accounts free; other options cost</a:t>
            </a:r>
          </a:p>
          <a:p>
            <a:endParaRPr lang="en-US" sz="1200" dirty="0"/>
          </a:p>
          <a:p>
            <a:pPr marL="457200" indent="-457200">
              <a:buFont typeface="Arial" panose="020B0604020202020204" pitchFamily="34" charset="0"/>
              <a:buChar char="•"/>
            </a:pPr>
            <a:r>
              <a:rPr lang="en-US" sz="2800" dirty="0"/>
              <a:t>Buffer </a:t>
            </a:r>
            <a:r>
              <a:rPr lang="en-US" sz="1200" dirty="0"/>
              <a:t>1 social account per platform free</a:t>
            </a:r>
          </a:p>
          <a:p>
            <a:pPr marL="457200" indent="-457200">
              <a:buFont typeface="Arial" panose="020B0604020202020204" pitchFamily="34" charset="0"/>
              <a:buChar char="•"/>
            </a:pPr>
            <a:endParaRPr lang="en-US" sz="2800" dirty="0"/>
          </a:p>
          <a:p>
            <a:endParaRPr lang="en-US" sz="1200" dirty="0"/>
          </a:p>
          <a:p>
            <a:pPr marL="457200" indent="-457200">
              <a:buFont typeface="Arial" panose="020B0604020202020204" pitchFamily="34" charset="0"/>
              <a:buChar char="•"/>
            </a:pPr>
            <a:endParaRPr lang="en-US" sz="2800" dirty="0"/>
          </a:p>
        </p:txBody>
      </p:sp>
      <p:pic>
        <p:nvPicPr>
          <p:cNvPr id="4" name="Picture 3"/>
          <p:cNvPicPr>
            <a:picLocks noChangeAspect="1"/>
          </p:cNvPicPr>
          <p:nvPr/>
        </p:nvPicPr>
        <p:blipFill>
          <a:blip r:embed="rId3"/>
          <a:stretch>
            <a:fillRect/>
          </a:stretch>
        </p:blipFill>
        <p:spPr>
          <a:xfrm>
            <a:off x="7672552" y="302866"/>
            <a:ext cx="3645775" cy="6256521"/>
          </a:xfrm>
          <a:prstGeom prst="rect">
            <a:avLst/>
          </a:prstGeom>
        </p:spPr>
      </p:pic>
    </p:spTree>
    <p:extLst>
      <p:ext uri="{BB962C8B-B14F-4D97-AF65-F5344CB8AC3E}">
        <p14:creationId xmlns:p14="http://schemas.microsoft.com/office/powerpoint/2010/main" val="3551417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React and interact</a:t>
            </a:r>
          </a:p>
        </p:txBody>
      </p:sp>
      <p:sp>
        <p:nvSpPr>
          <p:cNvPr id="5" name="TextBox 4"/>
          <p:cNvSpPr txBox="1"/>
          <p:nvPr/>
        </p:nvSpPr>
        <p:spPr>
          <a:xfrm>
            <a:off x="1024128" y="1968753"/>
            <a:ext cx="10493795" cy="3539430"/>
          </a:xfrm>
          <a:prstGeom prst="rect">
            <a:avLst/>
          </a:prstGeom>
          <a:noFill/>
        </p:spPr>
        <p:txBody>
          <a:bodyPr wrap="square" rtlCol="0">
            <a:spAutoFit/>
          </a:bodyPr>
          <a:lstStyle/>
          <a:p>
            <a:pPr marL="342900" indent="-342900">
              <a:buFont typeface="Arial" panose="020B0604020202020204" pitchFamily="34" charset="0"/>
              <a:buChar char="•"/>
            </a:pPr>
            <a:r>
              <a:rPr lang="en-US" sz="2800" dirty="0"/>
              <a:t>Follow a schedule that works well for you</a:t>
            </a:r>
          </a:p>
          <a:p>
            <a:pPr marL="342900" indent="-342900">
              <a:buFont typeface="Arial" panose="020B0604020202020204" pitchFamily="34" charset="0"/>
              <a:buChar char="•"/>
            </a:pPr>
            <a:r>
              <a:rPr lang="en-US" sz="2800" dirty="0"/>
              <a:t>Prioritize checking notifications and replying to comments</a:t>
            </a:r>
          </a:p>
          <a:p>
            <a:pPr marL="342900" indent="-342900">
              <a:buFont typeface="Arial" panose="020B0604020202020204" pitchFamily="34" charset="0"/>
              <a:buChar char="•"/>
            </a:pPr>
            <a:r>
              <a:rPr lang="en-US" sz="2800" dirty="0"/>
              <a:t>Say thank you!</a:t>
            </a:r>
          </a:p>
          <a:p>
            <a:pPr marL="342900" indent="-342900">
              <a:buFont typeface="Arial" panose="020B0604020202020204" pitchFamily="34" charset="0"/>
              <a:buChar char="•"/>
            </a:pPr>
            <a:r>
              <a:rPr lang="en-US" sz="2800" dirty="0"/>
              <a:t>Use tools to monitor keywords, hashtags, news </a:t>
            </a:r>
            <a:br>
              <a:rPr lang="en-US" sz="2800" dirty="0"/>
            </a:br>
            <a:r>
              <a:rPr lang="en-US" sz="2800" dirty="0"/>
              <a:t>relevant to your space. </a:t>
            </a:r>
          </a:p>
          <a:p>
            <a:pPr marL="342900" indent="-342900">
              <a:buFont typeface="Arial" panose="020B0604020202020204" pitchFamily="34" charset="0"/>
              <a:buChar char="•"/>
            </a:pPr>
            <a:r>
              <a:rPr lang="en-US" sz="2800" dirty="0"/>
              <a:t>Use platform-supplied tools to group your friends/followers – Twitter lists, Facebook </a:t>
            </a:r>
          </a:p>
          <a:p>
            <a:endParaRPr lang="en-US" sz="2800" dirty="0"/>
          </a:p>
        </p:txBody>
      </p:sp>
    </p:spTree>
    <p:extLst>
      <p:ext uri="{BB962C8B-B14F-4D97-AF65-F5344CB8AC3E}">
        <p14:creationId xmlns:p14="http://schemas.microsoft.com/office/powerpoint/2010/main" val="44004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2207" y="424198"/>
            <a:ext cx="11649075" cy="8410575"/>
          </a:xfrm>
          <a:prstGeom prst="rect">
            <a:avLst/>
          </a:prstGeom>
        </p:spPr>
      </p:pic>
      <p:sp>
        <p:nvSpPr>
          <p:cNvPr id="7" name="Oval 6"/>
          <p:cNvSpPr/>
          <p:nvPr/>
        </p:nvSpPr>
        <p:spPr>
          <a:xfrm>
            <a:off x="2123090" y="315310"/>
            <a:ext cx="1166648" cy="5885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84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9267" y="630949"/>
            <a:ext cx="9658350" cy="4019550"/>
          </a:xfrm>
          <a:prstGeom prst="rect">
            <a:avLst/>
          </a:prstGeom>
        </p:spPr>
      </p:pic>
    </p:spTree>
    <p:extLst>
      <p:ext uri="{BB962C8B-B14F-4D97-AF65-F5344CB8AC3E}">
        <p14:creationId xmlns:p14="http://schemas.microsoft.com/office/powerpoint/2010/main" val="3018570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20000"/>
                    <a:lumOff val="80000"/>
                  </a:schemeClr>
                </a:solidFill>
              </a:rPr>
              <a:t>Technology </a:t>
            </a:r>
            <a:r>
              <a:rPr lang="en-US" dirty="0">
                <a:solidFill>
                  <a:schemeClr val="accent2">
                    <a:lumMod val="60000"/>
                    <a:lumOff val="40000"/>
                  </a:schemeClr>
                </a:solidFill>
              </a:rPr>
              <a:t>TOOLS</a:t>
            </a:r>
          </a:p>
        </p:txBody>
      </p:sp>
      <p:sp>
        <p:nvSpPr>
          <p:cNvPr id="6" name="TextBox 5"/>
          <p:cNvSpPr txBox="1"/>
          <p:nvPr/>
        </p:nvSpPr>
        <p:spPr>
          <a:xfrm>
            <a:off x="1024128" y="1730889"/>
            <a:ext cx="9897157" cy="4524315"/>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chemeClr val="accent2">
                    <a:lumMod val="50000"/>
                  </a:schemeClr>
                </a:solidFill>
              </a:rPr>
              <a:t>News and keyword monitoring</a:t>
            </a:r>
          </a:p>
          <a:p>
            <a:pPr lvl="2"/>
            <a:r>
              <a:rPr lang="en-US" sz="2400" dirty="0">
                <a:solidFill>
                  <a:schemeClr val="accent2">
                    <a:lumMod val="50000"/>
                  </a:schemeClr>
                </a:solidFill>
              </a:rPr>
              <a:t>Google Alerts, mention.net (no free option), hashtag/keyword monitoring within social dashboards</a:t>
            </a:r>
          </a:p>
          <a:p>
            <a:pPr marL="571500" indent="-571500">
              <a:buFont typeface="Arial" panose="020B0604020202020204" pitchFamily="34" charset="0"/>
              <a:buChar char="•"/>
            </a:pPr>
            <a:r>
              <a:rPr lang="en-US" sz="4000" dirty="0">
                <a:solidFill>
                  <a:schemeClr val="accent2">
                    <a:lumMod val="50000"/>
                  </a:schemeClr>
                </a:solidFill>
              </a:rPr>
              <a:t>Reading apps</a:t>
            </a:r>
          </a:p>
          <a:p>
            <a:pPr lvl="1"/>
            <a:r>
              <a:rPr lang="en-US" sz="4000" dirty="0">
                <a:solidFill>
                  <a:schemeClr val="accent2">
                    <a:lumMod val="50000"/>
                  </a:schemeClr>
                </a:solidFill>
              </a:rPr>
              <a:t>	</a:t>
            </a:r>
            <a:r>
              <a:rPr lang="en-US" sz="2400" dirty="0">
                <a:solidFill>
                  <a:schemeClr val="accent2">
                    <a:lumMod val="50000"/>
                  </a:schemeClr>
                </a:solidFill>
              </a:rPr>
              <a:t>Pocket/getpocket.com, Pulse, </a:t>
            </a:r>
            <a:r>
              <a:rPr lang="en-US" sz="2400" dirty="0" err="1">
                <a:solidFill>
                  <a:schemeClr val="accent2">
                    <a:lumMod val="50000"/>
                  </a:schemeClr>
                </a:solidFill>
              </a:rPr>
              <a:t>FlipBoard</a:t>
            </a:r>
            <a:endParaRPr lang="en-US" sz="2400" dirty="0">
              <a:solidFill>
                <a:schemeClr val="accent2">
                  <a:lumMod val="50000"/>
                </a:schemeClr>
              </a:solidFill>
            </a:endParaRPr>
          </a:p>
          <a:p>
            <a:pPr marL="571500" indent="-571500">
              <a:buFont typeface="Arial" panose="020B0604020202020204" pitchFamily="34" charset="0"/>
              <a:buChar char="•"/>
            </a:pPr>
            <a:r>
              <a:rPr lang="en-US" sz="4000" dirty="0">
                <a:solidFill>
                  <a:schemeClr val="accent2">
                    <a:lumMod val="50000"/>
                  </a:schemeClr>
                </a:solidFill>
              </a:rPr>
              <a:t>Online graphic design</a:t>
            </a:r>
          </a:p>
          <a:p>
            <a:pPr lvl="1"/>
            <a:r>
              <a:rPr lang="en-US" sz="4000" dirty="0">
                <a:solidFill>
                  <a:schemeClr val="accent2">
                    <a:lumMod val="50000"/>
                  </a:schemeClr>
                </a:solidFill>
              </a:rPr>
              <a:t>	</a:t>
            </a:r>
            <a:r>
              <a:rPr lang="en-US" sz="2400" dirty="0">
                <a:solidFill>
                  <a:schemeClr val="accent2">
                    <a:lumMod val="50000"/>
                  </a:schemeClr>
                </a:solidFill>
              </a:rPr>
              <a:t>Canva.com</a:t>
            </a:r>
            <a:endParaRPr lang="en-US" sz="4000" dirty="0">
              <a:solidFill>
                <a:schemeClr val="accent2">
                  <a:lumMod val="50000"/>
                </a:schemeClr>
              </a:solidFill>
            </a:endParaRPr>
          </a:p>
          <a:p>
            <a:endParaRPr lang="en-US" sz="4000" dirty="0">
              <a:solidFill>
                <a:schemeClr val="accent2">
                  <a:lumMod val="50000"/>
                </a:schemeClr>
              </a:solidFill>
            </a:endParaRPr>
          </a:p>
        </p:txBody>
      </p:sp>
    </p:spTree>
    <p:extLst>
      <p:ext uri="{BB962C8B-B14F-4D97-AF65-F5344CB8AC3E}">
        <p14:creationId xmlns:p14="http://schemas.microsoft.com/office/powerpoint/2010/main" val="2646576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20000"/>
                    <a:lumOff val="80000"/>
                  </a:schemeClr>
                </a:solidFill>
              </a:rPr>
              <a:t>Technology </a:t>
            </a:r>
            <a:r>
              <a:rPr lang="en-US" dirty="0">
                <a:solidFill>
                  <a:schemeClr val="accent2">
                    <a:lumMod val="60000"/>
                    <a:lumOff val="40000"/>
                  </a:schemeClr>
                </a:solidFill>
              </a:rPr>
              <a:t>TOOLS</a:t>
            </a:r>
          </a:p>
        </p:txBody>
      </p:sp>
      <p:sp>
        <p:nvSpPr>
          <p:cNvPr id="6" name="TextBox 5"/>
          <p:cNvSpPr txBox="1"/>
          <p:nvPr/>
        </p:nvSpPr>
        <p:spPr>
          <a:xfrm>
            <a:off x="1024128" y="1730889"/>
            <a:ext cx="9897157" cy="2677656"/>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chemeClr val="accent2">
                    <a:lumMod val="50000"/>
                  </a:schemeClr>
                </a:solidFill>
              </a:rPr>
              <a:t>To do lists</a:t>
            </a:r>
          </a:p>
          <a:p>
            <a:pPr lvl="2"/>
            <a:r>
              <a:rPr lang="en-US" sz="2400" dirty="0">
                <a:solidFill>
                  <a:schemeClr val="accent2">
                    <a:lumMod val="50000"/>
                  </a:schemeClr>
                </a:solidFill>
              </a:rPr>
              <a:t>I like kanbanflow.com</a:t>
            </a:r>
            <a:endParaRPr lang="en-US" sz="4000" dirty="0">
              <a:solidFill>
                <a:schemeClr val="accent2">
                  <a:lumMod val="50000"/>
                </a:schemeClr>
              </a:solidFill>
            </a:endParaRPr>
          </a:p>
          <a:p>
            <a:pPr marL="571500" indent="-571500">
              <a:buFont typeface="Arial" panose="020B0604020202020204" pitchFamily="34" charset="0"/>
              <a:buChar char="•"/>
            </a:pPr>
            <a:r>
              <a:rPr lang="en-US" sz="4000" dirty="0">
                <a:solidFill>
                  <a:schemeClr val="accent2">
                    <a:lumMod val="50000"/>
                  </a:schemeClr>
                </a:solidFill>
              </a:rPr>
              <a:t>Email lists</a:t>
            </a:r>
          </a:p>
          <a:p>
            <a:pPr lvl="2"/>
            <a:r>
              <a:rPr lang="en-US" sz="2400" dirty="0" err="1">
                <a:solidFill>
                  <a:schemeClr val="accent2">
                    <a:lumMod val="50000"/>
                  </a:schemeClr>
                </a:solidFill>
              </a:rPr>
              <a:t>MailChimp</a:t>
            </a:r>
            <a:r>
              <a:rPr lang="en-US" sz="2400" dirty="0">
                <a:solidFill>
                  <a:schemeClr val="accent2">
                    <a:lumMod val="50000"/>
                  </a:schemeClr>
                </a:solidFill>
              </a:rPr>
              <a:t>, </a:t>
            </a:r>
            <a:r>
              <a:rPr lang="en-US" sz="2400" dirty="0" err="1">
                <a:solidFill>
                  <a:schemeClr val="accent2">
                    <a:lumMod val="50000"/>
                  </a:schemeClr>
                </a:solidFill>
              </a:rPr>
              <a:t>VerticalResponse</a:t>
            </a:r>
            <a:r>
              <a:rPr lang="en-US" sz="2400" dirty="0">
                <a:solidFill>
                  <a:schemeClr val="accent2">
                    <a:lumMod val="50000"/>
                  </a:schemeClr>
                </a:solidFill>
              </a:rPr>
              <a:t> have free options</a:t>
            </a:r>
            <a:endParaRPr lang="en-US" sz="4000" dirty="0">
              <a:solidFill>
                <a:schemeClr val="accent2">
                  <a:lumMod val="50000"/>
                </a:schemeClr>
              </a:solidFill>
            </a:endParaRPr>
          </a:p>
          <a:p>
            <a:endParaRPr lang="en-US" sz="4000" dirty="0">
              <a:solidFill>
                <a:schemeClr val="accent2">
                  <a:lumMod val="50000"/>
                </a:schemeClr>
              </a:solidFill>
            </a:endParaRPr>
          </a:p>
        </p:txBody>
      </p:sp>
    </p:spTree>
    <p:extLst>
      <p:ext uri="{BB962C8B-B14F-4D97-AF65-F5344CB8AC3E}">
        <p14:creationId xmlns:p14="http://schemas.microsoft.com/office/powerpoint/2010/main" val="2940502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Build your community</a:t>
            </a:r>
          </a:p>
        </p:txBody>
      </p:sp>
      <p:sp>
        <p:nvSpPr>
          <p:cNvPr id="5" name="TextBox 4"/>
          <p:cNvSpPr txBox="1"/>
          <p:nvPr/>
        </p:nvSpPr>
        <p:spPr>
          <a:xfrm>
            <a:off x="1024128" y="1968753"/>
            <a:ext cx="10493795"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t>Follow a schedule that works well for you</a:t>
            </a:r>
          </a:p>
          <a:p>
            <a:pPr marL="342900" indent="-342900">
              <a:buFont typeface="Arial" panose="020B0604020202020204" pitchFamily="34" charset="0"/>
              <a:buChar char="•"/>
            </a:pPr>
            <a:r>
              <a:rPr lang="en-US" sz="2800" dirty="0"/>
              <a:t>Unless you are Elvis, reciprocate at least some of your follows</a:t>
            </a:r>
          </a:p>
          <a:p>
            <a:pPr marL="342900" indent="-342900">
              <a:buFont typeface="Arial" panose="020B0604020202020204" pitchFamily="34" charset="0"/>
              <a:buChar char="•"/>
            </a:pPr>
            <a:r>
              <a:rPr lang="en-US" sz="2800" dirty="0"/>
              <a:t>Find a way to show new followers some love</a:t>
            </a:r>
          </a:p>
          <a:p>
            <a:pPr marL="342900" indent="-342900">
              <a:buFont typeface="Arial" panose="020B0604020202020204" pitchFamily="34" charset="0"/>
              <a:buChar char="•"/>
            </a:pPr>
            <a:r>
              <a:rPr lang="en-US" sz="2800" dirty="0"/>
              <a:t>Pay attention to the influencers in your community</a:t>
            </a:r>
          </a:p>
          <a:p>
            <a:pPr marL="342900" indent="-3429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1300443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369086" cy="1499616"/>
          </a:xfrm>
        </p:spPr>
        <p:txBody>
          <a:bodyPr/>
          <a:lstStyle/>
          <a:p>
            <a:r>
              <a:rPr lang="en-US" dirty="0">
                <a:solidFill>
                  <a:schemeClr val="accent2">
                    <a:lumMod val="60000"/>
                    <a:lumOff val="40000"/>
                  </a:schemeClr>
                </a:solidFill>
              </a:rPr>
              <a:t>BE informed by your metrics</a:t>
            </a:r>
          </a:p>
        </p:txBody>
      </p:sp>
      <p:sp>
        <p:nvSpPr>
          <p:cNvPr id="5" name="TextBox 4"/>
          <p:cNvSpPr txBox="1"/>
          <p:nvPr/>
        </p:nvSpPr>
        <p:spPr>
          <a:xfrm>
            <a:off x="1024128" y="1968753"/>
            <a:ext cx="10493795"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t>Use platform-supplied metrics and tools</a:t>
            </a:r>
          </a:p>
          <a:p>
            <a:pPr marL="342900" indent="-342900">
              <a:buFont typeface="Arial" panose="020B0604020202020204" pitchFamily="34" charset="0"/>
              <a:buChar char="•"/>
            </a:pPr>
            <a:r>
              <a:rPr lang="en-US" sz="2800" dirty="0"/>
              <a:t>Know your most popular content, both to </a:t>
            </a:r>
            <a:r>
              <a:rPr lang="en-US" sz="2800" dirty="0" err="1"/>
              <a:t>reshare</a:t>
            </a:r>
            <a:r>
              <a:rPr lang="en-US" sz="2800" dirty="0"/>
              <a:t> and to inform future sharing</a:t>
            </a:r>
          </a:p>
          <a:p>
            <a:pPr marL="342900" indent="-342900">
              <a:buFont typeface="Arial" panose="020B0604020202020204" pitchFamily="34" charset="0"/>
              <a:buChar char="•"/>
            </a:pPr>
            <a:r>
              <a:rPr lang="en-US" sz="2800" dirty="0"/>
              <a:t>Notice what seems to drive attention: Wording of posts? Content itself? Hashtags? Photos? Time of posting? Who </a:t>
            </a:r>
            <a:r>
              <a:rPr lang="en-US" sz="2800" dirty="0" err="1"/>
              <a:t>reshared</a:t>
            </a:r>
            <a:r>
              <a:rPr lang="en-US" sz="2800" dirty="0"/>
              <a:t> it?</a:t>
            </a:r>
          </a:p>
          <a:p>
            <a:endParaRPr lang="en-US" sz="2800" dirty="0"/>
          </a:p>
          <a:p>
            <a:endParaRPr lang="en-US" sz="2800" dirty="0"/>
          </a:p>
        </p:txBody>
      </p:sp>
    </p:spTree>
    <p:extLst>
      <p:ext uri="{BB962C8B-B14F-4D97-AF65-F5344CB8AC3E}">
        <p14:creationId xmlns:p14="http://schemas.microsoft.com/office/powerpoint/2010/main" val="2184920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Playing well with others</a:t>
            </a:r>
          </a:p>
        </p:txBody>
      </p:sp>
      <p:pic>
        <p:nvPicPr>
          <p:cNvPr id="3" name="Picture 2"/>
          <p:cNvPicPr>
            <a:picLocks noChangeAspect="1"/>
          </p:cNvPicPr>
          <p:nvPr/>
        </p:nvPicPr>
        <p:blipFill>
          <a:blip r:embed="rId3"/>
          <a:stretch>
            <a:fillRect/>
          </a:stretch>
        </p:blipFill>
        <p:spPr>
          <a:xfrm>
            <a:off x="2740042" y="2084832"/>
            <a:ext cx="6288243" cy="3738666"/>
          </a:xfrm>
          <a:prstGeom prst="rect">
            <a:avLst/>
          </a:prstGeom>
        </p:spPr>
      </p:pic>
    </p:spTree>
    <p:extLst>
      <p:ext uri="{BB962C8B-B14F-4D97-AF65-F5344CB8AC3E}">
        <p14:creationId xmlns:p14="http://schemas.microsoft.com/office/powerpoint/2010/main" val="1833495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Playing well with others</a:t>
            </a:r>
          </a:p>
        </p:txBody>
      </p:sp>
      <p:pic>
        <p:nvPicPr>
          <p:cNvPr id="4" name="Picture 3"/>
          <p:cNvPicPr>
            <a:picLocks noChangeAspect="1"/>
          </p:cNvPicPr>
          <p:nvPr/>
        </p:nvPicPr>
        <p:blipFill>
          <a:blip r:embed="rId3"/>
          <a:stretch>
            <a:fillRect/>
          </a:stretch>
        </p:blipFill>
        <p:spPr>
          <a:xfrm>
            <a:off x="2599785" y="2084832"/>
            <a:ext cx="6273397" cy="3911522"/>
          </a:xfrm>
          <a:prstGeom prst="rect">
            <a:avLst/>
          </a:prstGeom>
        </p:spPr>
      </p:pic>
    </p:spTree>
    <p:extLst>
      <p:ext uri="{BB962C8B-B14F-4D97-AF65-F5344CB8AC3E}">
        <p14:creationId xmlns:p14="http://schemas.microsoft.com/office/powerpoint/2010/main" val="282127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Session description</a:t>
            </a:r>
          </a:p>
        </p:txBody>
      </p:sp>
      <p:sp>
        <p:nvSpPr>
          <p:cNvPr id="3" name="TextBox 2"/>
          <p:cNvSpPr txBox="1"/>
          <p:nvPr/>
        </p:nvSpPr>
        <p:spPr>
          <a:xfrm>
            <a:off x="1024128" y="2084832"/>
            <a:ext cx="9787467" cy="2308324"/>
          </a:xfrm>
          <a:prstGeom prst="rect">
            <a:avLst/>
          </a:prstGeom>
          <a:noFill/>
        </p:spPr>
        <p:txBody>
          <a:bodyPr wrap="square" rtlCol="0">
            <a:spAutoFit/>
          </a:bodyPr>
          <a:lstStyle/>
          <a:p>
            <a:r>
              <a:rPr lang="en-US" sz="2400" dirty="0"/>
              <a:t>Whether you’re an artist or involved in an arts organization or project, social media may feel like the last thing you have time for – and you may sometimes wonder if it’s worth your time at all. In this session we’ll explore the latest online tools and proven strategies, such as content calendars, to help you better integrate social media into the business side of your art.</a:t>
            </a:r>
          </a:p>
        </p:txBody>
      </p:sp>
    </p:spTree>
    <p:extLst>
      <p:ext uri="{BB962C8B-B14F-4D97-AF65-F5344CB8AC3E}">
        <p14:creationId xmlns:p14="http://schemas.microsoft.com/office/powerpoint/2010/main" val="1422740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Playing well with others</a:t>
            </a:r>
          </a:p>
        </p:txBody>
      </p:sp>
      <p:pic>
        <p:nvPicPr>
          <p:cNvPr id="3" name="Picture 2"/>
          <p:cNvPicPr>
            <a:picLocks noChangeAspect="1"/>
          </p:cNvPicPr>
          <p:nvPr/>
        </p:nvPicPr>
        <p:blipFill>
          <a:blip r:embed="rId3"/>
          <a:stretch>
            <a:fillRect/>
          </a:stretch>
        </p:blipFill>
        <p:spPr>
          <a:xfrm>
            <a:off x="2335400" y="3269639"/>
            <a:ext cx="6981150" cy="1091346"/>
          </a:xfrm>
          <a:prstGeom prst="rect">
            <a:avLst/>
          </a:prstGeom>
        </p:spPr>
      </p:pic>
      <p:sp>
        <p:nvSpPr>
          <p:cNvPr id="6" name="TextBox 5"/>
          <p:cNvSpPr txBox="1"/>
          <p:nvPr/>
        </p:nvSpPr>
        <p:spPr>
          <a:xfrm>
            <a:off x="1024128" y="1925040"/>
            <a:ext cx="9897157" cy="584775"/>
          </a:xfrm>
          <a:prstGeom prst="rect">
            <a:avLst/>
          </a:prstGeom>
          <a:noFill/>
        </p:spPr>
        <p:txBody>
          <a:bodyPr wrap="square" rtlCol="0">
            <a:spAutoFit/>
          </a:bodyPr>
          <a:lstStyle/>
          <a:p>
            <a:r>
              <a:rPr lang="en-US" sz="3200" dirty="0"/>
              <a:t>What’s wrong with these stats?</a:t>
            </a:r>
            <a:endParaRPr lang="en-US" sz="3200" dirty="0">
              <a:solidFill>
                <a:schemeClr val="accent2">
                  <a:lumMod val="50000"/>
                </a:schemeClr>
              </a:solidFill>
            </a:endParaRPr>
          </a:p>
        </p:txBody>
      </p:sp>
    </p:spTree>
    <p:extLst>
      <p:ext uri="{BB962C8B-B14F-4D97-AF65-F5344CB8AC3E}">
        <p14:creationId xmlns:p14="http://schemas.microsoft.com/office/powerpoint/2010/main" val="2356473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Three Keys</a:t>
            </a:r>
          </a:p>
        </p:txBody>
      </p:sp>
      <p:graphicFrame>
        <p:nvGraphicFramePr>
          <p:cNvPr id="4" name="Diagram 3"/>
          <p:cNvGraphicFramePr/>
          <p:nvPr>
            <p:extLst>
              <p:ext uri="{D42A27DB-BD31-4B8C-83A1-F6EECF244321}">
                <p14:modId xmlns:p14="http://schemas.microsoft.com/office/powerpoint/2010/main" val="485534467"/>
              </p:ext>
            </p:extLst>
          </p:nvPr>
        </p:nvGraphicFramePr>
        <p:xfrm>
          <a:off x="2827867" y="1083734"/>
          <a:ext cx="8955348" cy="5396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2383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You can do it!</a:t>
            </a:r>
          </a:p>
        </p:txBody>
      </p:sp>
      <p:sp>
        <p:nvSpPr>
          <p:cNvPr id="5" name="TextBox 4"/>
          <p:cNvSpPr txBox="1"/>
          <p:nvPr/>
        </p:nvSpPr>
        <p:spPr>
          <a:xfrm>
            <a:off x="4533362" y="2084832"/>
            <a:ext cx="7277637" cy="4401205"/>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rgbClr val="58B6C0">
                    <a:lumMod val="50000"/>
                  </a:srgbClr>
                </a:solidFill>
              </a:rPr>
              <a:t>Know what you want to accomplish</a:t>
            </a:r>
          </a:p>
          <a:p>
            <a:pPr marL="571500" indent="-571500">
              <a:buFont typeface="Arial" panose="020B0604020202020204" pitchFamily="34" charset="0"/>
              <a:buChar char="•"/>
            </a:pPr>
            <a:r>
              <a:rPr lang="en-US" sz="4000" dirty="0">
                <a:solidFill>
                  <a:srgbClr val="58B6C0">
                    <a:lumMod val="50000"/>
                  </a:srgbClr>
                </a:solidFill>
              </a:rPr>
              <a:t>Success is much more about strategy than technology</a:t>
            </a:r>
          </a:p>
          <a:p>
            <a:pPr marL="571500" indent="-571500">
              <a:buFont typeface="Arial" panose="020B0604020202020204" pitchFamily="34" charset="0"/>
              <a:buChar char="•"/>
            </a:pPr>
            <a:r>
              <a:rPr lang="en-US" sz="4000" dirty="0">
                <a:solidFill>
                  <a:srgbClr val="58B6C0">
                    <a:lumMod val="50000"/>
                  </a:srgbClr>
                </a:solidFill>
              </a:rPr>
              <a:t>Start simple with the tech, learn and add features as </a:t>
            </a:r>
            <a:br>
              <a:rPr lang="en-US" sz="4000" dirty="0">
                <a:solidFill>
                  <a:srgbClr val="58B6C0">
                    <a:lumMod val="50000"/>
                  </a:srgbClr>
                </a:solidFill>
              </a:rPr>
            </a:br>
            <a:r>
              <a:rPr lang="en-US" sz="4000" dirty="0">
                <a:solidFill>
                  <a:srgbClr val="58B6C0">
                    <a:lumMod val="50000"/>
                  </a:srgbClr>
                </a:solidFill>
              </a:rPr>
              <a:t>you can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28" y="1882806"/>
            <a:ext cx="3509235" cy="4678980"/>
          </a:xfrm>
          <a:prstGeom prst="rect">
            <a:avLst/>
          </a:prstGeom>
        </p:spPr>
      </p:pic>
    </p:spTree>
    <p:extLst>
      <p:ext uri="{BB962C8B-B14F-4D97-AF65-F5344CB8AC3E}">
        <p14:creationId xmlns:p14="http://schemas.microsoft.com/office/powerpoint/2010/main" val="2301811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Q&amp;A</a:t>
            </a:r>
          </a:p>
        </p:txBody>
      </p:sp>
      <p:sp>
        <p:nvSpPr>
          <p:cNvPr id="5" name="TextBox 4"/>
          <p:cNvSpPr txBox="1"/>
          <p:nvPr/>
        </p:nvSpPr>
        <p:spPr>
          <a:xfrm>
            <a:off x="4651896" y="2338150"/>
            <a:ext cx="7277637" cy="3970318"/>
          </a:xfrm>
          <a:prstGeom prst="rect">
            <a:avLst/>
          </a:prstGeom>
          <a:noFill/>
        </p:spPr>
        <p:txBody>
          <a:bodyPr wrap="square" rtlCol="0">
            <a:spAutoFit/>
          </a:bodyPr>
          <a:lstStyle/>
          <a:p>
            <a:pPr>
              <a:lnSpc>
                <a:spcPct val="150000"/>
              </a:lnSpc>
            </a:pPr>
            <a:r>
              <a:rPr lang="en-US" sz="2800" dirty="0">
                <a:solidFill>
                  <a:srgbClr val="58B6C0">
                    <a:lumMod val="50000"/>
                  </a:srgbClr>
                </a:solidFill>
                <a:hlinkClick r:id="rId3"/>
              </a:rPr>
              <a:t>http://korywells.com</a:t>
            </a:r>
            <a:endParaRPr lang="en-US" sz="2800" dirty="0">
              <a:solidFill>
                <a:srgbClr val="58B6C0">
                  <a:lumMod val="50000"/>
                </a:srgbClr>
              </a:solidFill>
              <a:hlinkClick r:id="rId4"/>
            </a:endParaRPr>
          </a:p>
          <a:p>
            <a:pPr>
              <a:lnSpc>
                <a:spcPct val="150000"/>
              </a:lnSpc>
            </a:pPr>
            <a:r>
              <a:rPr lang="en-US" sz="2800" dirty="0">
                <a:solidFill>
                  <a:srgbClr val="58B6C0">
                    <a:lumMod val="50000"/>
                  </a:srgbClr>
                </a:solidFill>
                <a:hlinkClick r:id="rId4"/>
              </a:rPr>
              <a:t>korywells@gmail.com</a:t>
            </a:r>
            <a:endParaRPr lang="en-US" sz="2800" dirty="0">
              <a:solidFill>
                <a:srgbClr val="58B6C0">
                  <a:lumMod val="50000"/>
                </a:srgbClr>
              </a:solidFill>
            </a:endParaRPr>
          </a:p>
          <a:p>
            <a:pPr>
              <a:lnSpc>
                <a:spcPct val="150000"/>
              </a:lnSpc>
            </a:pPr>
            <a:r>
              <a:rPr lang="en-US" sz="2800" dirty="0">
                <a:solidFill>
                  <a:srgbClr val="58B6C0">
                    <a:lumMod val="50000"/>
                  </a:srgbClr>
                </a:solidFill>
                <a:hlinkClick r:id="rId5"/>
              </a:rPr>
              <a:t>http://facebook.com/KoryWells</a:t>
            </a:r>
            <a:endParaRPr lang="en-US" sz="2800" dirty="0">
              <a:solidFill>
                <a:srgbClr val="58B6C0">
                  <a:lumMod val="50000"/>
                </a:srgbClr>
              </a:solidFill>
            </a:endParaRPr>
          </a:p>
          <a:p>
            <a:pPr>
              <a:lnSpc>
                <a:spcPct val="150000"/>
              </a:lnSpc>
            </a:pPr>
            <a:r>
              <a:rPr lang="en-US" sz="2800" dirty="0">
                <a:solidFill>
                  <a:srgbClr val="58B6C0">
                    <a:lumMod val="50000"/>
                  </a:srgbClr>
                </a:solidFill>
                <a:hlinkClick r:id="rId6"/>
              </a:rPr>
              <a:t>http://facebook.com/KoryAndKelseyWells</a:t>
            </a:r>
            <a:endParaRPr lang="en-US" sz="2800" dirty="0">
              <a:solidFill>
                <a:srgbClr val="58B6C0">
                  <a:lumMod val="50000"/>
                </a:srgbClr>
              </a:solidFill>
            </a:endParaRPr>
          </a:p>
          <a:p>
            <a:pPr>
              <a:lnSpc>
                <a:spcPct val="150000"/>
              </a:lnSpc>
            </a:pPr>
            <a:r>
              <a:rPr lang="en-US" sz="2800" dirty="0">
                <a:solidFill>
                  <a:srgbClr val="58B6C0">
                    <a:lumMod val="50000"/>
                  </a:srgbClr>
                </a:solidFill>
                <a:hlinkClick r:id="rId7"/>
              </a:rPr>
              <a:t>http://twitter.com/korywells</a:t>
            </a:r>
            <a:endParaRPr lang="en-US" sz="2800" dirty="0">
              <a:solidFill>
                <a:srgbClr val="58B6C0">
                  <a:lumMod val="50000"/>
                </a:srgbClr>
              </a:solidFill>
            </a:endParaRPr>
          </a:p>
          <a:p>
            <a:pPr>
              <a:lnSpc>
                <a:spcPct val="150000"/>
              </a:lnSpc>
            </a:pPr>
            <a:r>
              <a:rPr lang="en-US" sz="2800" dirty="0">
                <a:solidFill>
                  <a:srgbClr val="58B6C0">
                    <a:lumMod val="50000"/>
                  </a:srgbClr>
                </a:solidFill>
                <a:hlinkClick r:id="rId8"/>
              </a:rPr>
              <a:t>http://linkedin.com/in/korywells</a:t>
            </a:r>
            <a:endParaRPr lang="en-US" sz="2800" dirty="0">
              <a:solidFill>
                <a:srgbClr val="58B6C0">
                  <a:lumMod val="50000"/>
                </a:srgbClr>
              </a:solidFill>
            </a:endParaRP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528" y="1882806"/>
            <a:ext cx="3509235" cy="4678980"/>
          </a:xfrm>
          <a:prstGeom prst="rect">
            <a:avLst/>
          </a:prstGeom>
        </p:spPr>
      </p:pic>
    </p:spTree>
    <p:extLst>
      <p:ext uri="{BB962C8B-B14F-4D97-AF65-F5344CB8AC3E}">
        <p14:creationId xmlns:p14="http://schemas.microsoft.com/office/powerpoint/2010/main" val="316339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Introductions</a:t>
            </a:r>
          </a:p>
        </p:txBody>
      </p:sp>
      <p:sp>
        <p:nvSpPr>
          <p:cNvPr id="3" name="TextBox 2"/>
          <p:cNvSpPr txBox="1"/>
          <p:nvPr/>
        </p:nvSpPr>
        <p:spPr>
          <a:xfrm>
            <a:off x="1024128" y="2084832"/>
            <a:ext cx="9787467" cy="3816429"/>
          </a:xfrm>
          <a:prstGeom prst="rect">
            <a:avLst/>
          </a:prstGeom>
          <a:noFill/>
        </p:spPr>
        <p:txBody>
          <a:bodyPr wrap="square" rtlCol="0">
            <a:spAutoFit/>
          </a:bodyPr>
          <a:lstStyle/>
          <a:p>
            <a:pPr marL="457200" indent="-457200">
              <a:buFont typeface="Arial" panose="020B0604020202020204" pitchFamily="34" charset="0"/>
              <a:buChar char="•"/>
            </a:pPr>
            <a:r>
              <a:rPr lang="en-US" sz="2800" dirty="0"/>
              <a:t>Poet, writer &amp; teaching artist</a:t>
            </a:r>
          </a:p>
          <a:p>
            <a:pPr marL="457200" indent="-457200">
              <a:buFont typeface="Arial" panose="020B0604020202020204" pitchFamily="34" charset="0"/>
              <a:buChar char="•"/>
            </a:pPr>
            <a:r>
              <a:rPr lang="en-US" sz="2800" dirty="0"/>
              <a:t>First career in software/technology for 20+ years</a:t>
            </a:r>
          </a:p>
          <a:p>
            <a:pPr marL="457200" indent="-457200">
              <a:buFont typeface="Arial" panose="020B0604020202020204" pitchFamily="34" charset="0"/>
              <a:buChar char="•"/>
            </a:pPr>
            <a:r>
              <a:rPr lang="en-US" sz="2800" dirty="0"/>
              <a:t>Blogging and social media experience</a:t>
            </a:r>
          </a:p>
          <a:p>
            <a:pPr lvl="1"/>
            <a:r>
              <a:rPr lang="en-US" sz="2800" dirty="0"/>
              <a:t>Business | Non-profit causes | Arts </a:t>
            </a:r>
          </a:p>
          <a:p>
            <a:pPr lvl="1"/>
            <a:endParaRPr lang="en-US" sz="2800" dirty="0"/>
          </a:p>
          <a:p>
            <a:pPr marL="457200" indent="-457200">
              <a:buFont typeface="Arial" panose="020B0604020202020204" pitchFamily="34" charset="0"/>
              <a:buChar char="•"/>
            </a:pPr>
            <a:r>
              <a:rPr lang="en-US" sz="2800" dirty="0"/>
              <a:t>Participants, are you interested as</a:t>
            </a:r>
            <a:br>
              <a:rPr lang="en-US" sz="2800" dirty="0"/>
            </a:br>
            <a:r>
              <a:rPr lang="en-US" sz="2800" dirty="0"/>
              <a:t>Arts organization? | Educator? | Individual artist?</a:t>
            </a:r>
          </a:p>
          <a:p>
            <a:pPr marL="457200" indent="-457200">
              <a:buFont typeface="Arial" panose="020B0604020202020204" pitchFamily="34" charset="0"/>
              <a:buChar char="•"/>
            </a:pPr>
            <a:r>
              <a:rPr lang="en-US" sz="2800" dirty="0"/>
              <a:t>What’s your level of social media experience?</a:t>
            </a:r>
          </a:p>
          <a:p>
            <a:endParaRPr lang="en-US" dirty="0"/>
          </a:p>
        </p:txBody>
      </p:sp>
    </p:spTree>
    <p:extLst>
      <p:ext uri="{BB962C8B-B14F-4D97-AF65-F5344CB8AC3E}">
        <p14:creationId xmlns:p14="http://schemas.microsoft.com/office/powerpoint/2010/main" val="325945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PRE-PLAN &amp; SCHEDULE POSTS</a:t>
            </a:r>
          </a:p>
        </p:txBody>
      </p:sp>
      <p:sp>
        <p:nvSpPr>
          <p:cNvPr id="5" name="TextBox 4"/>
          <p:cNvSpPr txBox="1"/>
          <p:nvPr/>
        </p:nvSpPr>
        <p:spPr>
          <a:xfrm>
            <a:off x="1113099" y="1892138"/>
            <a:ext cx="5119536" cy="2246769"/>
          </a:xfrm>
          <a:prstGeom prst="rect">
            <a:avLst/>
          </a:prstGeom>
          <a:noFill/>
        </p:spPr>
        <p:txBody>
          <a:bodyPr wrap="square" rtlCol="0">
            <a:spAutoFit/>
          </a:bodyPr>
          <a:lstStyle/>
          <a:p>
            <a:r>
              <a:rPr lang="en-US" sz="2800" dirty="0"/>
              <a:t>A few keys</a:t>
            </a:r>
            <a:br>
              <a:rPr lang="en-US" sz="2800" dirty="0"/>
            </a:br>
            <a:endParaRPr lang="en-US" sz="2800" dirty="0"/>
          </a:p>
          <a:p>
            <a:pPr marL="342900" indent="-342900">
              <a:buFont typeface="Arial" panose="020B0604020202020204" pitchFamily="34" charset="0"/>
              <a:buChar char="•"/>
            </a:pPr>
            <a:r>
              <a:rPr lang="en-US" sz="2800" dirty="0"/>
              <a:t>Content calendar</a:t>
            </a:r>
          </a:p>
          <a:p>
            <a:pPr marL="342900" indent="-342900">
              <a:buFont typeface="Arial" panose="020B0604020202020204" pitchFamily="34" charset="0"/>
              <a:buChar char="•"/>
            </a:pPr>
            <a:r>
              <a:rPr lang="en-US" sz="2800" dirty="0"/>
              <a:t>The right tool(s) for you</a:t>
            </a:r>
          </a:p>
          <a:p>
            <a:pPr marL="342900" indent="-342900">
              <a:buFont typeface="Arial" panose="020B0604020202020204" pitchFamily="34" charset="0"/>
              <a:buChar char="•"/>
            </a:pPr>
            <a:r>
              <a:rPr lang="en-US" sz="2800" dirty="0"/>
              <a:t>Hashtags</a:t>
            </a:r>
          </a:p>
        </p:txBody>
      </p:sp>
    </p:spTree>
    <p:extLst>
      <p:ext uri="{BB962C8B-B14F-4D97-AF65-F5344CB8AC3E}">
        <p14:creationId xmlns:p14="http://schemas.microsoft.com/office/powerpoint/2010/main" val="95820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Content calendar</a:t>
            </a:r>
          </a:p>
        </p:txBody>
      </p:sp>
      <p:sp>
        <p:nvSpPr>
          <p:cNvPr id="5" name="TextBox 4"/>
          <p:cNvSpPr txBox="1"/>
          <p:nvPr/>
        </p:nvSpPr>
        <p:spPr>
          <a:xfrm>
            <a:off x="1113098" y="1892138"/>
            <a:ext cx="7484363" cy="2246769"/>
          </a:xfrm>
          <a:prstGeom prst="rect">
            <a:avLst/>
          </a:prstGeom>
          <a:noFill/>
        </p:spPr>
        <p:txBody>
          <a:bodyPr wrap="square" rtlCol="0">
            <a:spAutoFit/>
          </a:bodyPr>
          <a:lstStyle/>
          <a:p>
            <a:r>
              <a:rPr lang="en-US" sz="2800" dirty="0"/>
              <a:t>Where to build it?</a:t>
            </a:r>
            <a:br>
              <a:rPr lang="en-US" sz="2800" dirty="0"/>
            </a:br>
            <a:endParaRPr lang="en-US" sz="2800" dirty="0"/>
          </a:p>
          <a:p>
            <a:pPr marL="457200" indent="-457200">
              <a:buFont typeface="Arial" panose="020B0604020202020204" pitchFamily="34" charset="0"/>
              <a:buChar char="•"/>
            </a:pPr>
            <a:r>
              <a:rPr lang="en-US" sz="2800" dirty="0"/>
              <a:t>Spreadsheet (Excel, Google sheets)</a:t>
            </a:r>
          </a:p>
          <a:p>
            <a:pPr marL="457200" indent="-457200">
              <a:buFont typeface="Arial" panose="020B0604020202020204" pitchFamily="34" charset="0"/>
              <a:buChar char="•"/>
            </a:pPr>
            <a:r>
              <a:rPr lang="en-US" sz="2800" dirty="0"/>
              <a:t>Online calendar (Google)</a:t>
            </a:r>
          </a:p>
          <a:p>
            <a:pPr marL="457200" indent="-457200">
              <a:buFont typeface="Arial" panose="020B0604020202020204" pitchFamily="34" charset="0"/>
              <a:buChar char="•"/>
            </a:pPr>
            <a:r>
              <a:rPr lang="en-US" sz="2800" dirty="0"/>
              <a:t>Embedded in online tool</a:t>
            </a:r>
          </a:p>
        </p:txBody>
      </p:sp>
    </p:spTree>
    <p:extLst>
      <p:ext uri="{BB962C8B-B14F-4D97-AF65-F5344CB8AC3E}">
        <p14:creationId xmlns:p14="http://schemas.microsoft.com/office/powerpoint/2010/main" val="171832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Content calendar</a:t>
            </a:r>
          </a:p>
        </p:txBody>
      </p:sp>
      <p:sp>
        <p:nvSpPr>
          <p:cNvPr id="5" name="TextBox 4"/>
          <p:cNvSpPr txBox="1"/>
          <p:nvPr/>
        </p:nvSpPr>
        <p:spPr>
          <a:xfrm>
            <a:off x="1024128" y="1755504"/>
            <a:ext cx="10369086" cy="4955203"/>
          </a:xfrm>
          <a:prstGeom prst="rect">
            <a:avLst/>
          </a:prstGeom>
          <a:noFill/>
        </p:spPr>
        <p:txBody>
          <a:bodyPr wrap="square" rtlCol="0">
            <a:spAutoFit/>
          </a:bodyPr>
          <a:lstStyle/>
          <a:p>
            <a:r>
              <a:rPr lang="en-US" sz="2400" dirty="0"/>
              <a:t>What to put in it? Part 1</a:t>
            </a:r>
            <a:br>
              <a:rPr lang="en-US" sz="2400" dirty="0"/>
            </a:br>
            <a:endParaRPr lang="en-US" sz="2400" dirty="0"/>
          </a:p>
          <a:p>
            <a:pPr marL="457200" indent="-457200">
              <a:buFont typeface="Arial" panose="020B0604020202020204" pitchFamily="34" charset="0"/>
              <a:buChar char="•"/>
            </a:pPr>
            <a:r>
              <a:rPr lang="en-US" sz="2400" dirty="0"/>
              <a:t>First think of events:</a:t>
            </a:r>
          </a:p>
          <a:p>
            <a:pPr marL="914400" lvl="1" indent="-457200">
              <a:buFont typeface="Arial" panose="020B0604020202020204" pitchFamily="34" charset="0"/>
              <a:buChar char="•"/>
            </a:pPr>
            <a:r>
              <a:rPr lang="en-US" sz="2400" dirty="0"/>
              <a:t>Top of mind for everyone</a:t>
            </a:r>
          </a:p>
          <a:p>
            <a:pPr marL="1371600" lvl="2" indent="-457200">
              <a:buFont typeface="Arial" panose="020B0604020202020204" pitchFamily="34" charset="0"/>
              <a:buChar char="•"/>
            </a:pPr>
            <a:r>
              <a:rPr lang="en-US" sz="2400" dirty="0"/>
              <a:t>Major holidays &amp; seasons</a:t>
            </a:r>
          </a:p>
          <a:p>
            <a:pPr marL="914400" lvl="1" indent="-457200">
              <a:buFont typeface="Arial" panose="020B0604020202020204" pitchFamily="34" charset="0"/>
              <a:buChar char="•"/>
            </a:pPr>
            <a:r>
              <a:rPr lang="en-US" sz="2400" dirty="0"/>
              <a:t>Top of mind for your audience </a:t>
            </a:r>
          </a:p>
          <a:p>
            <a:pPr marL="1371600" lvl="2" indent="-457200">
              <a:buFont typeface="Arial" panose="020B0604020202020204" pitchFamily="34" charset="0"/>
              <a:buChar char="•"/>
            </a:pPr>
            <a:r>
              <a:rPr lang="en-US" sz="2400" dirty="0"/>
              <a:t>Local or national festivals and conferences, school calendar, tours</a:t>
            </a:r>
          </a:p>
          <a:p>
            <a:pPr marL="914400" lvl="1" indent="-457200">
              <a:buFont typeface="Arial" panose="020B0604020202020204" pitchFamily="34" charset="0"/>
              <a:buChar char="•"/>
            </a:pPr>
            <a:r>
              <a:rPr lang="en-US" sz="2400" dirty="0"/>
              <a:t>Significant to you personally or to your organization or groups you collaborate with </a:t>
            </a:r>
          </a:p>
          <a:p>
            <a:pPr marL="1371600" lvl="2" indent="-457200">
              <a:buFont typeface="Arial" panose="020B0604020202020204" pitchFamily="34" charset="0"/>
              <a:buChar char="•"/>
            </a:pPr>
            <a:r>
              <a:rPr lang="en-US" sz="2400" dirty="0"/>
              <a:t>Conferences you attend; birthdays, anniversaries, local events</a:t>
            </a:r>
          </a:p>
          <a:p>
            <a:pPr marL="914400" lvl="1" indent="-457200">
              <a:buFont typeface="Arial" panose="020B0604020202020204" pitchFamily="34" charset="0"/>
              <a:buChar char="•"/>
            </a:pPr>
            <a:r>
              <a:rPr lang="en-US" sz="2400" dirty="0"/>
              <a:t>Relate to annual observations</a:t>
            </a:r>
          </a:p>
          <a:p>
            <a:pPr marL="1371600" lvl="2" indent="-457200">
              <a:buFont typeface="Arial" panose="020B0604020202020204" pitchFamily="34" charset="0"/>
              <a:buChar char="•"/>
            </a:pPr>
            <a:r>
              <a:rPr lang="en-US" sz="2400" dirty="0"/>
              <a:t>Google “United States national observances”</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07893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CONTENT CALENDAR</a:t>
            </a:r>
          </a:p>
        </p:txBody>
      </p:sp>
      <p:sp>
        <p:nvSpPr>
          <p:cNvPr id="5" name="TextBox 4"/>
          <p:cNvSpPr txBox="1"/>
          <p:nvPr/>
        </p:nvSpPr>
        <p:spPr>
          <a:xfrm>
            <a:off x="1024128" y="1755504"/>
            <a:ext cx="10369086" cy="3785652"/>
          </a:xfrm>
          <a:prstGeom prst="rect">
            <a:avLst/>
          </a:prstGeom>
          <a:noFill/>
        </p:spPr>
        <p:txBody>
          <a:bodyPr wrap="square" rtlCol="0">
            <a:spAutoFit/>
          </a:bodyPr>
          <a:lstStyle/>
          <a:p>
            <a:r>
              <a:rPr lang="en-US" sz="2400" dirty="0"/>
              <a:t>What to put in it? Part 2</a:t>
            </a:r>
            <a:br>
              <a:rPr lang="en-US" sz="2400" dirty="0"/>
            </a:br>
            <a:endParaRPr lang="en-US" sz="2400" dirty="0"/>
          </a:p>
          <a:p>
            <a:pPr marL="457200" indent="-457200">
              <a:buFont typeface="Arial" panose="020B0604020202020204" pitchFamily="34" charset="0"/>
              <a:buChar char="•"/>
            </a:pPr>
            <a:r>
              <a:rPr lang="en-US" sz="2400" dirty="0"/>
              <a:t>Think of personal or organization goals:</a:t>
            </a:r>
          </a:p>
          <a:p>
            <a:pPr marL="914400" lvl="1" indent="-457200">
              <a:buFont typeface="Arial" panose="020B0604020202020204" pitchFamily="34" charset="0"/>
              <a:buChar char="•"/>
            </a:pPr>
            <a:r>
              <a:rPr lang="en-US" sz="2400" dirty="0"/>
              <a:t>What TOPICS can you engage on that relate to those goals?</a:t>
            </a:r>
          </a:p>
          <a:p>
            <a:pPr marL="1371600" lvl="2" indent="-457200">
              <a:buFont typeface="Arial" panose="020B0604020202020204" pitchFamily="34" charset="0"/>
              <a:buChar char="•"/>
            </a:pPr>
            <a:r>
              <a:rPr lang="en-US" sz="2400" dirty="0"/>
              <a:t>Might be your own blog series</a:t>
            </a:r>
          </a:p>
          <a:p>
            <a:pPr marL="914400" lvl="1" indent="-457200">
              <a:buFont typeface="Arial" panose="020B0604020202020204" pitchFamily="34" charset="0"/>
              <a:buChar char="•"/>
            </a:pPr>
            <a:r>
              <a:rPr lang="en-US" sz="2400" dirty="0"/>
              <a:t>What other PEOPLE or ORGANIZATIONS are important to those goals?</a:t>
            </a:r>
          </a:p>
          <a:p>
            <a:pPr marL="1371600" lvl="2" indent="-457200">
              <a:buFont typeface="Arial" panose="020B0604020202020204" pitchFamily="34" charset="0"/>
              <a:buChar char="•"/>
            </a:pPr>
            <a:r>
              <a:rPr lang="en-US" sz="2400" dirty="0"/>
              <a:t>Share things about those people or orgs</a:t>
            </a:r>
          </a:p>
          <a:p>
            <a:pPr marL="1371600" lvl="2" indent="-457200">
              <a:buFont typeface="Arial" panose="020B0604020202020204" pitchFamily="34" charset="0"/>
              <a:buChar char="•"/>
            </a:pPr>
            <a:r>
              <a:rPr lang="en-US" sz="2400" dirty="0"/>
              <a:t>Don’t forget partners, colleagues, volunteers, contributors, etc.</a:t>
            </a:r>
          </a:p>
          <a:p>
            <a:pPr marL="914400" lvl="1" indent="-457200">
              <a:buFont typeface="Arial" panose="020B0604020202020204" pitchFamily="34" charset="0"/>
              <a:buChar char="•"/>
            </a:pPr>
            <a:r>
              <a:rPr lang="en-US" sz="2400" dirty="0"/>
              <a:t>Do some research on hashtags being used that relate to your goals, and/or start using some of your own</a:t>
            </a:r>
          </a:p>
        </p:txBody>
      </p:sp>
    </p:spTree>
    <p:extLst>
      <p:ext uri="{BB962C8B-B14F-4D97-AF65-F5344CB8AC3E}">
        <p14:creationId xmlns:p14="http://schemas.microsoft.com/office/powerpoint/2010/main" val="25771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Content calendar</a:t>
            </a:r>
          </a:p>
        </p:txBody>
      </p:sp>
      <p:sp>
        <p:nvSpPr>
          <p:cNvPr id="5" name="TextBox 4"/>
          <p:cNvSpPr txBox="1"/>
          <p:nvPr/>
        </p:nvSpPr>
        <p:spPr>
          <a:xfrm>
            <a:off x="1024128" y="1755504"/>
            <a:ext cx="10369086" cy="2308324"/>
          </a:xfrm>
          <a:prstGeom prst="rect">
            <a:avLst/>
          </a:prstGeom>
          <a:noFill/>
        </p:spPr>
        <p:txBody>
          <a:bodyPr wrap="square" rtlCol="0">
            <a:spAutoFit/>
          </a:bodyPr>
          <a:lstStyle/>
          <a:p>
            <a:r>
              <a:rPr lang="en-US" sz="2400" dirty="0"/>
              <a:t>What to put in it? Part 3</a:t>
            </a:r>
            <a:br>
              <a:rPr lang="en-US" sz="2400" dirty="0"/>
            </a:br>
            <a:endParaRPr lang="en-US" sz="2400" dirty="0"/>
          </a:p>
          <a:p>
            <a:pPr marL="457200" indent="-457200">
              <a:buFont typeface="Arial" panose="020B0604020202020204" pitchFamily="34" charset="0"/>
              <a:buChar char="•"/>
            </a:pPr>
            <a:r>
              <a:rPr lang="en-US" sz="2400" dirty="0"/>
              <a:t>Think of the challenges that you/your organization/the arts face.</a:t>
            </a:r>
          </a:p>
          <a:p>
            <a:pPr marL="914400" lvl="1" indent="-457200">
              <a:buFont typeface="Arial" panose="020B0604020202020204" pitchFamily="34" charset="0"/>
              <a:buChar char="•"/>
            </a:pPr>
            <a:r>
              <a:rPr lang="en-US" sz="2400" dirty="0"/>
              <a:t>What can you write/share/</a:t>
            </a:r>
            <a:r>
              <a:rPr lang="en-US" sz="2400" dirty="0" err="1"/>
              <a:t>reshare</a:t>
            </a:r>
            <a:r>
              <a:rPr lang="en-US" sz="2400" dirty="0"/>
              <a:t> that helps raise awareness or promote a dialog related to those issues?</a:t>
            </a:r>
          </a:p>
          <a:p>
            <a:pPr lvl="1"/>
            <a:endParaRPr lang="en-US" sz="2400" dirty="0"/>
          </a:p>
        </p:txBody>
      </p:sp>
    </p:spTree>
    <p:extLst>
      <p:ext uri="{BB962C8B-B14F-4D97-AF65-F5344CB8AC3E}">
        <p14:creationId xmlns:p14="http://schemas.microsoft.com/office/powerpoint/2010/main" val="257290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Content on Demand</a:t>
            </a:r>
          </a:p>
        </p:txBody>
      </p:sp>
      <p:sp>
        <p:nvSpPr>
          <p:cNvPr id="5" name="TextBox 4"/>
          <p:cNvSpPr txBox="1"/>
          <p:nvPr/>
        </p:nvSpPr>
        <p:spPr>
          <a:xfrm>
            <a:off x="1024128" y="1755504"/>
            <a:ext cx="10789500" cy="4893647"/>
          </a:xfrm>
          <a:prstGeom prst="rect">
            <a:avLst/>
          </a:prstGeom>
          <a:noFill/>
        </p:spPr>
        <p:txBody>
          <a:bodyPr wrap="square" rtlCol="0">
            <a:spAutoFit/>
          </a:bodyPr>
          <a:lstStyle/>
          <a:p>
            <a:endParaRPr lang="en-US" sz="2400" dirty="0"/>
          </a:p>
          <a:p>
            <a:pPr marL="457200" indent="-457200">
              <a:buFont typeface="Arial" panose="020B0604020202020204" pitchFamily="34" charset="0"/>
              <a:buChar char="•"/>
            </a:pPr>
            <a:r>
              <a:rPr lang="en-US" sz="2400" dirty="0"/>
              <a:t>Use a link </a:t>
            </a:r>
            <a:r>
              <a:rPr lang="en-US" sz="2400" dirty="0" err="1"/>
              <a:t>shortener</a:t>
            </a:r>
            <a:endParaRPr lang="en-US" sz="2400" dirty="0"/>
          </a:p>
          <a:p>
            <a:pPr marL="914400" lvl="1" indent="-457200">
              <a:buFont typeface="Arial" panose="020B0604020202020204" pitchFamily="34" charset="0"/>
              <a:buChar char="•"/>
            </a:pPr>
            <a:r>
              <a:rPr lang="en-US" sz="2400" dirty="0"/>
              <a:t>Bit.ly, goo.gl - OR embedded into Buffer, </a:t>
            </a:r>
            <a:r>
              <a:rPr lang="en-US" sz="2400" dirty="0" err="1"/>
              <a:t>HootSuite</a:t>
            </a:r>
            <a:r>
              <a:rPr lang="en-US" sz="2400" dirty="0"/>
              <a:t> &amp; other tools</a:t>
            </a:r>
          </a:p>
          <a:p>
            <a:pPr marL="914400" lvl="1" indent="-457200">
              <a:buFont typeface="Arial" panose="020B0604020202020204" pitchFamily="34" charset="0"/>
              <a:buChar char="•"/>
            </a:pPr>
            <a:r>
              <a:rPr lang="en-US" sz="2400" dirty="0"/>
              <a:t>Purpose: to take less space AND to have analytics</a:t>
            </a:r>
          </a:p>
          <a:p>
            <a:pPr marL="457200" indent="-457200">
              <a:buFont typeface="Arial" panose="020B0604020202020204" pitchFamily="34" charset="0"/>
              <a:buChar char="•"/>
            </a:pPr>
            <a:r>
              <a:rPr lang="en-US" sz="2400" dirty="0"/>
              <a:t>Keep engagement in mind</a:t>
            </a:r>
          </a:p>
          <a:p>
            <a:pPr marL="914400" lvl="1" indent="-457200">
              <a:buFont typeface="Arial" panose="020B0604020202020204" pitchFamily="34" charset="0"/>
              <a:buChar char="•"/>
            </a:pPr>
            <a:r>
              <a:rPr lang="en-US" sz="2400" dirty="0"/>
              <a:t>Pose questions</a:t>
            </a:r>
          </a:p>
          <a:p>
            <a:pPr marL="914400" lvl="1" indent="-457200">
              <a:buFont typeface="Arial" panose="020B0604020202020204" pitchFamily="34" charset="0"/>
              <a:buChar char="•"/>
            </a:pPr>
            <a:r>
              <a:rPr lang="en-US" sz="2400" dirty="0"/>
              <a:t>Use hashtags</a:t>
            </a:r>
          </a:p>
          <a:p>
            <a:pPr marL="914400" lvl="1" indent="-457200">
              <a:buFont typeface="Arial" panose="020B0604020202020204" pitchFamily="34" charset="0"/>
              <a:buChar char="•"/>
            </a:pPr>
            <a:r>
              <a:rPr lang="en-US" sz="2400" dirty="0"/>
              <a:t>Tag your friends</a:t>
            </a:r>
          </a:p>
          <a:p>
            <a:pPr marL="457200" indent="-457200">
              <a:buFont typeface="Arial" panose="020B0604020202020204" pitchFamily="34" charset="0"/>
              <a:buChar char="•"/>
            </a:pPr>
            <a:r>
              <a:rPr lang="en-US" sz="2400" dirty="0"/>
              <a:t>Remember that current events may need to impact your scheduled plan</a:t>
            </a:r>
          </a:p>
          <a:p>
            <a:pPr marL="457200" indent="-457200">
              <a:buFont typeface="Arial" panose="020B0604020202020204" pitchFamily="34" charset="0"/>
              <a:buChar char="•"/>
            </a:pPr>
            <a:r>
              <a:rPr lang="en-US" sz="2400" dirty="0"/>
              <a:t>Think of relationships.</a:t>
            </a:r>
          </a:p>
          <a:p>
            <a:pPr marL="914400" lvl="1" indent="-457200">
              <a:buFont typeface="Arial" panose="020B0604020202020204" pitchFamily="34" charset="0"/>
              <a:buChar char="•"/>
            </a:pPr>
            <a:r>
              <a:rPr lang="en-US" sz="2400" dirty="0"/>
              <a:t>Share and comment on other folks’ news. Have an abundance philosophy.</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3116303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17622</TotalTime>
  <Words>679</Words>
  <Application>Microsoft Office PowerPoint</Application>
  <PresentationFormat>Widescreen</PresentationFormat>
  <Paragraphs>138</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vt:lpstr>
      <vt:lpstr>Tw Cen MT</vt:lpstr>
      <vt:lpstr>Wingdings 3</vt:lpstr>
      <vt:lpstr>Integral</vt:lpstr>
      <vt:lpstr>Making the most of your time on social media</vt:lpstr>
      <vt:lpstr>Session description</vt:lpstr>
      <vt:lpstr>Introductions</vt:lpstr>
      <vt:lpstr>PRE-PLAN &amp; SCHEDULE POSTS</vt:lpstr>
      <vt:lpstr>Content calendar</vt:lpstr>
      <vt:lpstr>Content calendar</vt:lpstr>
      <vt:lpstr>CONTENT CALENDAR</vt:lpstr>
      <vt:lpstr>Content calendar</vt:lpstr>
      <vt:lpstr>Content on Demand</vt:lpstr>
      <vt:lpstr>Scheduling tools</vt:lpstr>
      <vt:lpstr>React and interact</vt:lpstr>
      <vt:lpstr>PowerPoint Presentation</vt:lpstr>
      <vt:lpstr>PowerPoint Presentation</vt:lpstr>
      <vt:lpstr>Technology TOOLS</vt:lpstr>
      <vt:lpstr>Technology TOOLS</vt:lpstr>
      <vt:lpstr>Build your community</vt:lpstr>
      <vt:lpstr>BE informed by your metrics</vt:lpstr>
      <vt:lpstr>Playing well with others</vt:lpstr>
      <vt:lpstr>Playing well with others</vt:lpstr>
      <vt:lpstr>Playing well with others</vt:lpstr>
      <vt:lpstr>Three Keys</vt:lpstr>
      <vt:lpstr>You can do it!</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blogging</dc:title>
  <dc:creator>Kory Wells</dc:creator>
  <cp:lastModifiedBy>Kory Wells</cp:lastModifiedBy>
  <cp:revision>127</cp:revision>
  <dcterms:created xsi:type="dcterms:W3CDTF">2014-03-09T18:47:52Z</dcterms:created>
  <dcterms:modified xsi:type="dcterms:W3CDTF">2016-06-06T18:09:02Z</dcterms:modified>
</cp:coreProperties>
</file>