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18"/>
  </p:notesMasterIdLst>
  <p:sldIdLst>
    <p:sldId id="256" r:id="rId2"/>
    <p:sldId id="257" r:id="rId3"/>
    <p:sldId id="309" r:id="rId4"/>
    <p:sldId id="259" r:id="rId5"/>
    <p:sldId id="320" r:id="rId6"/>
    <p:sldId id="321" r:id="rId7"/>
    <p:sldId id="326" r:id="rId8"/>
    <p:sldId id="317" r:id="rId9"/>
    <p:sldId id="319" r:id="rId10"/>
    <p:sldId id="322" r:id="rId11"/>
    <p:sldId id="325" r:id="rId12"/>
    <p:sldId id="323" r:id="rId13"/>
    <p:sldId id="324" r:id="rId14"/>
    <p:sldId id="306" r:id="rId15"/>
    <p:sldId id="303" r:id="rId16"/>
    <p:sldId id="3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4" autoAdjust="0"/>
  </p:normalViewPr>
  <p:slideViewPr>
    <p:cSldViewPr snapToGrid="0">
      <p:cViewPr varScale="1">
        <p:scale>
          <a:sx n="91" d="100"/>
          <a:sy n="91" d="100"/>
        </p:scale>
        <p:origin x="13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D78D5-F984-427E-ABBE-3F8FA4FE6C17}"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US"/>
        </a:p>
      </dgm:t>
    </dgm:pt>
    <dgm:pt modelId="{A31D44DA-7281-40F0-9FB2-1444F2021B08}">
      <dgm:prSet phldrT="[Text]"/>
      <dgm:spPr/>
      <dgm:t>
        <a:bodyPr/>
        <a:lstStyle/>
        <a:p>
          <a:r>
            <a:rPr lang="en-US" dirty="0"/>
            <a:t>Strategy</a:t>
          </a:r>
        </a:p>
      </dgm:t>
    </dgm:pt>
    <dgm:pt modelId="{F8B60D3C-FFCB-4B84-B5E6-AA58B3686DD9}" type="parTrans" cxnId="{E5D09112-7A56-413E-AD21-32436D47735B}">
      <dgm:prSet/>
      <dgm:spPr/>
      <dgm:t>
        <a:bodyPr/>
        <a:lstStyle/>
        <a:p>
          <a:endParaRPr lang="en-US"/>
        </a:p>
      </dgm:t>
    </dgm:pt>
    <dgm:pt modelId="{6C555AA1-EEE1-4094-9FFA-D783F0707534}" type="sibTrans" cxnId="{E5D09112-7A56-413E-AD21-32436D47735B}">
      <dgm:prSet/>
      <dgm:spPr/>
      <dgm:t>
        <a:bodyPr/>
        <a:lstStyle/>
        <a:p>
          <a:endParaRPr lang="en-US"/>
        </a:p>
      </dgm:t>
    </dgm:pt>
    <dgm:pt modelId="{0FEBFA8C-8E61-4BF1-AB25-954288C6F7A6}">
      <dgm:prSet phldrT="[Text]"/>
      <dgm:spPr/>
      <dgm:t>
        <a:bodyPr/>
        <a:lstStyle/>
        <a:p>
          <a:r>
            <a:rPr lang="en-US" dirty="0"/>
            <a:t>Technology</a:t>
          </a:r>
        </a:p>
      </dgm:t>
    </dgm:pt>
    <dgm:pt modelId="{F23E2E7E-08D3-46F0-B112-F2887001AD20}" type="parTrans" cxnId="{CEAAD4DA-EADE-4F16-AD4E-1ABFAA4A2B3D}">
      <dgm:prSet/>
      <dgm:spPr/>
      <dgm:t>
        <a:bodyPr/>
        <a:lstStyle/>
        <a:p>
          <a:endParaRPr lang="en-US"/>
        </a:p>
      </dgm:t>
    </dgm:pt>
    <dgm:pt modelId="{E730969E-7CB1-4A53-9756-641DBB0B7C64}" type="sibTrans" cxnId="{CEAAD4DA-EADE-4F16-AD4E-1ABFAA4A2B3D}">
      <dgm:prSet/>
      <dgm:spPr/>
      <dgm:t>
        <a:bodyPr/>
        <a:lstStyle/>
        <a:p>
          <a:endParaRPr lang="en-US"/>
        </a:p>
      </dgm:t>
    </dgm:pt>
    <dgm:pt modelId="{A5D03B9D-63C9-4B6F-B75E-718B7207AD25}">
      <dgm:prSet phldrT="[Text]"/>
      <dgm:spPr/>
      <dgm:t>
        <a:bodyPr/>
        <a:lstStyle/>
        <a:p>
          <a:r>
            <a:rPr lang="en-US" dirty="0"/>
            <a:t> Best social media</a:t>
          </a:r>
        </a:p>
      </dgm:t>
    </dgm:pt>
    <dgm:pt modelId="{CE684EED-04F0-4A53-AE91-9A15A979491B}" type="parTrans" cxnId="{FA1F04C5-4E3F-435E-8191-9329FA8CBE6C}">
      <dgm:prSet/>
      <dgm:spPr/>
      <dgm:t>
        <a:bodyPr/>
        <a:lstStyle/>
        <a:p>
          <a:endParaRPr lang="en-US"/>
        </a:p>
      </dgm:t>
    </dgm:pt>
    <dgm:pt modelId="{FA37CD91-FF4C-4144-8366-D75B0ED22DE5}" type="sibTrans" cxnId="{FA1F04C5-4E3F-435E-8191-9329FA8CBE6C}">
      <dgm:prSet/>
      <dgm:spPr/>
      <dgm:t>
        <a:bodyPr/>
        <a:lstStyle/>
        <a:p>
          <a:endParaRPr lang="en-US"/>
        </a:p>
      </dgm:t>
    </dgm:pt>
    <dgm:pt modelId="{423A84D8-88C8-4D25-9434-8AFFFE9ED892}">
      <dgm:prSet phldrT="[Text]"/>
      <dgm:spPr/>
      <dgm:t>
        <a:bodyPr/>
        <a:lstStyle/>
        <a:p>
          <a:r>
            <a:rPr lang="en-US"/>
            <a:t>Philosophy</a:t>
          </a:r>
          <a:endParaRPr lang="en-US" dirty="0"/>
        </a:p>
      </dgm:t>
    </dgm:pt>
    <dgm:pt modelId="{1682FF6E-CE8B-44B9-A9AC-4D5A932A43D6}" type="parTrans" cxnId="{81018594-A916-441B-9244-DECB29436682}">
      <dgm:prSet/>
      <dgm:spPr/>
      <dgm:t>
        <a:bodyPr/>
        <a:lstStyle/>
        <a:p>
          <a:endParaRPr lang="en-US"/>
        </a:p>
      </dgm:t>
    </dgm:pt>
    <dgm:pt modelId="{6947D1FD-8658-4F9B-A2D9-75DE6718480F}" type="sibTrans" cxnId="{81018594-A916-441B-9244-DECB29436682}">
      <dgm:prSet/>
      <dgm:spPr/>
      <dgm:t>
        <a:bodyPr/>
        <a:lstStyle/>
        <a:p>
          <a:endParaRPr lang="en-US"/>
        </a:p>
      </dgm:t>
    </dgm:pt>
    <dgm:pt modelId="{2A14806B-41BA-4F9D-9B35-A417F9C26EA1}" type="pres">
      <dgm:prSet presAssocID="{737D78D5-F984-427E-ABBE-3F8FA4FE6C17}" presName="cycle" presStyleCnt="0">
        <dgm:presLayoutVars>
          <dgm:chMax val="1"/>
          <dgm:dir/>
          <dgm:animLvl val="ctr"/>
          <dgm:resizeHandles val="exact"/>
        </dgm:presLayoutVars>
      </dgm:prSet>
      <dgm:spPr/>
    </dgm:pt>
    <dgm:pt modelId="{E785B0A3-E157-4C78-A8CA-F49DB6763957}" type="pres">
      <dgm:prSet presAssocID="{A5D03B9D-63C9-4B6F-B75E-718B7207AD25}" presName="centerShape" presStyleLbl="node0" presStyleIdx="0" presStyleCnt="1"/>
      <dgm:spPr/>
    </dgm:pt>
    <dgm:pt modelId="{3FAFFA50-0551-4D4B-A343-547C2A6F96E4}" type="pres">
      <dgm:prSet presAssocID="{1682FF6E-CE8B-44B9-A9AC-4D5A932A43D6}" presName="parTrans" presStyleLbl="bgSibTrans2D1" presStyleIdx="0" presStyleCnt="3"/>
      <dgm:spPr/>
    </dgm:pt>
    <dgm:pt modelId="{BB724494-A960-4290-B41B-BCE98BB7133E}" type="pres">
      <dgm:prSet presAssocID="{423A84D8-88C8-4D25-9434-8AFFFE9ED892}" presName="node" presStyleLbl="node1" presStyleIdx="0" presStyleCnt="3">
        <dgm:presLayoutVars>
          <dgm:bulletEnabled val="1"/>
        </dgm:presLayoutVars>
      </dgm:prSet>
      <dgm:spPr/>
    </dgm:pt>
    <dgm:pt modelId="{73866FD5-497C-4572-A61F-D78FE6891BD9}" type="pres">
      <dgm:prSet presAssocID="{F8B60D3C-FFCB-4B84-B5E6-AA58B3686DD9}" presName="parTrans" presStyleLbl="bgSibTrans2D1" presStyleIdx="1" presStyleCnt="3"/>
      <dgm:spPr/>
    </dgm:pt>
    <dgm:pt modelId="{0436218A-18B6-48BB-9C9B-BD7B3E05150B}" type="pres">
      <dgm:prSet presAssocID="{A31D44DA-7281-40F0-9FB2-1444F2021B08}" presName="node" presStyleLbl="node1" presStyleIdx="1" presStyleCnt="3">
        <dgm:presLayoutVars>
          <dgm:bulletEnabled val="1"/>
        </dgm:presLayoutVars>
      </dgm:prSet>
      <dgm:spPr/>
    </dgm:pt>
    <dgm:pt modelId="{144E459F-D984-41FA-80AC-904252290005}" type="pres">
      <dgm:prSet presAssocID="{F23E2E7E-08D3-46F0-B112-F2887001AD20}" presName="parTrans" presStyleLbl="bgSibTrans2D1" presStyleIdx="2" presStyleCnt="3"/>
      <dgm:spPr/>
    </dgm:pt>
    <dgm:pt modelId="{BFD2C92C-EF24-4CF4-B698-B79F609B8C4A}" type="pres">
      <dgm:prSet presAssocID="{0FEBFA8C-8E61-4BF1-AB25-954288C6F7A6}" presName="node" presStyleLbl="node1" presStyleIdx="2" presStyleCnt="3">
        <dgm:presLayoutVars>
          <dgm:bulletEnabled val="1"/>
        </dgm:presLayoutVars>
      </dgm:prSet>
      <dgm:spPr/>
    </dgm:pt>
  </dgm:ptLst>
  <dgm:cxnLst>
    <dgm:cxn modelId="{6D501F66-B6C9-45DD-98DE-E5AF18718518}" type="presOf" srcId="{F8B60D3C-FFCB-4B84-B5E6-AA58B3686DD9}" destId="{73866FD5-497C-4572-A61F-D78FE6891BD9}" srcOrd="0" destOrd="0" presId="urn:microsoft.com/office/officeart/2005/8/layout/radial4"/>
    <dgm:cxn modelId="{8EE90D19-5E49-4CD0-BDAF-10CD9E1D68D6}" type="presOf" srcId="{F23E2E7E-08D3-46F0-B112-F2887001AD20}" destId="{144E459F-D984-41FA-80AC-904252290005}" srcOrd="0" destOrd="0" presId="urn:microsoft.com/office/officeart/2005/8/layout/radial4"/>
    <dgm:cxn modelId="{81018594-A916-441B-9244-DECB29436682}" srcId="{A5D03B9D-63C9-4B6F-B75E-718B7207AD25}" destId="{423A84D8-88C8-4D25-9434-8AFFFE9ED892}" srcOrd="0" destOrd="0" parTransId="{1682FF6E-CE8B-44B9-A9AC-4D5A932A43D6}" sibTransId="{6947D1FD-8658-4F9B-A2D9-75DE6718480F}"/>
    <dgm:cxn modelId="{E5D09112-7A56-413E-AD21-32436D47735B}" srcId="{A5D03B9D-63C9-4B6F-B75E-718B7207AD25}" destId="{A31D44DA-7281-40F0-9FB2-1444F2021B08}" srcOrd="1" destOrd="0" parTransId="{F8B60D3C-FFCB-4B84-B5E6-AA58B3686DD9}" sibTransId="{6C555AA1-EEE1-4094-9FFA-D783F0707534}"/>
    <dgm:cxn modelId="{B7B023CB-91BA-481E-9F76-C4AB8CCEAEB4}" type="presOf" srcId="{737D78D5-F984-427E-ABBE-3F8FA4FE6C17}" destId="{2A14806B-41BA-4F9D-9B35-A417F9C26EA1}" srcOrd="0" destOrd="0" presId="urn:microsoft.com/office/officeart/2005/8/layout/radial4"/>
    <dgm:cxn modelId="{A400C8E2-9E15-444B-A2BD-D7E30E55A31D}" type="presOf" srcId="{A5D03B9D-63C9-4B6F-B75E-718B7207AD25}" destId="{E785B0A3-E157-4C78-A8CA-F49DB6763957}" srcOrd="0" destOrd="0" presId="urn:microsoft.com/office/officeart/2005/8/layout/radial4"/>
    <dgm:cxn modelId="{FE94A142-9F14-41C3-B014-D2D3A8350B38}" type="presOf" srcId="{0FEBFA8C-8E61-4BF1-AB25-954288C6F7A6}" destId="{BFD2C92C-EF24-4CF4-B698-B79F609B8C4A}" srcOrd="0" destOrd="0" presId="urn:microsoft.com/office/officeart/2005/8/layout/radial4"/>
    <dgm:cxn modelId="{33210662-5939-4691-B588-09C76560AA89}" type="presOf" srcId="{423A84D8-88C8-4D25-9434-8AFFFE9ED892}" destId="{BB724494-A960-4290-B41B-BCE98BB7133E}" srcOrd="0" destOrd="0" presId="urn:microsoft.com/office/officeart/2005/8/layout/radial4"/>
    <dgm:cxn modelId="{A190E044-8C9A-46C8-AC30-9E13F9693224}" type="presOf" srcId="{A31D44DA-7281-40F0-9FB2-1444F2021B08}" destId="{0436218A-18B6-48BB-9C9B-BD7B3E05150B}" srcOrd="0" destOrd="0" presId="urn:microsoft.com/office/officeart/2005/8/layout/radial4"/>
    <dgm:cxn modelId="{1B813862-805A-4BA7-A58B-DD89EDC6B778}" type="presOf" srcId="{1682FF6E-CE8B-44B9-A9AC-4D5A932A43D6}" destId="{3FAFFA50-0551-4D4B-A343-547C2A6F96E4}" srcOrd="0" destOrd="0" presId="urn:microsoft.com/office/officeart/2005/8/layout/radial4"/>
    <dgm:cxn modelId="{CEAAD4DA-EADE-4F16-AD4E-1ABFAA4A2B3D}" srcId="{A5D03B9D-63C9-4B6F-B75E-718B7207AD25}" destId="{0FEBFA8C-8E61-4BF1-AB25-954288C6F7A6}" srcOrd="2" destOrd="0" parTransId="{F23E2E7E-08D3-46F0-B112-F2887001AD20}" sibTransId="{E730969E-7CB1-4A53-9756-641DBB0B7C64}"/>
    <dgm:cxn modelId="{FA1F04C5-4E3F-435E-8191-9329FA8CBE6C}" srcId="{737D78D5-F984-427E-ABBE-3F8FA4FE6C17}" destId="{A5D03B9D-63C9-4B6F-B75E-718B7207AD25}" srcOrd="0" destOrd="0" parTransId="{CE684EED-04F0-4A53-AE91-9A15A979491B}" sibTransId="{FA37CD91-FF4C-4144-8366-D75B0ED22DE5}"/>
    <dgm:cxn modelId="{70493975-8440-4FBE-A468-1096EE0D4868}" type="presParOf" srcId="{2A14806B-41BA-4F9D-9B35-A417F9C26EA1}" destId="{E785B0A3-E157-4C78-A8CA-F49DB6763957}" srcOrd="0" destOrd="0" presId="urn:microsoft.com/office/officeart/2005/8/layout/radial4"/>
    <dgm:cxn modelId="{E7125665-7390-43D5-B694-B2AF6C6E7B27}" type="presParOf" srcId="{2A14806B-41BA-4F9D-9B35-A417F9C26EA1}" destId="{3FAFFA50-0551-4D4B-A343-547C2A6F96E4}" srcOrd="1" destOrd="0" presId="urn:microsoft.com/office/officeart/2005/8/layout/radial4"/>
    <dgm:cxn modelId="{86C8B46F-9987-4093-9B92-3114DD71DC6E}" type="presParOf" srcId="{2A14806B-41BA-4F9D-9B35-A417F9C26EA1}" destId="{BB724494-A960-4290-B41B-BCE98BB7133E}" srcOrd="2" destOrd="0" presId="urn:microsoft.com/office/officeart/2005/8/layout/radial4"/>
    <dgm:cxn modelId="{E68F7ABB-AFB2-4079-9855-2240250ECDC5}" type="presParOf" srcId="{2A14806B-41BA-4F9D-9B35-A417F9C26EA1}" destId="{73866FD5-497C-4572-A61F-D78FE6891BD9}" srcOrd="3" destOrd="0" presId="urn:microsoft.com/office/officeart/2005/8/layout/radial4"/>
    <dgm:cxn modelId="{C9E35DBF-7977-4CC8-9A45-43B0684FF28A}" type="presParOf" srcId="{2A14806B-41BA-4F9D-9B35-A417F9C26EA1}" destId="{0436218A-18B6-48BB-9C9B-BD7B3E05150B}" srcOrd="4" destOrd="0" presId="urn:microsoft.com/office/officeart/2005/8/layout/radial4"/>
    <dgm:cxn modelId="{67A60C4D-4475-4B2F-83C2-91E397767307}" type="presParOf" srcId="{2A14806B-41BA-4F9D-9B35-A417F9C26EA1}" destId="{144E459F-D984-41FA-80AC-904252290005}" srcOrd="5" destOrd="0" presId="urn:microsoft.com/office/officeart/2005/8/layout/radial4"/>
    <dgm:cxn modelId="{16D301F1-D8F5-49C0-9307-C6A62AD3CFF9}" type="presParOf" srcId="{2A14806B-41BA-4F9D-9B35-A417F9C26EA1}" destId="{BFD2C92C-EF24-4CF4-B698-B79F609B8C4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5B0A3-E157-4C78-A8CA-F49DB6763957}">
      <dsp:nvSpPr>
        <dsp:cNvPr id="0" name=""/>
        <dsp:cNvSpPr/>
      </dsp:nvSpPr>
      <dsp:spPr>
        <a:xfrm>
          <a:off x="3268702" y="2977289"/>
          <a:ext cx="2417943" cy="24179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 Best social media</a:t>
          </a:r>
        </a:p>
      </dsp:txBody>
      <dsp:txXfrm>
        <a:off x="3622802" y="3331389"/>
        <a:ext cx="1709743" cy="1709743"/>
      </dsp:txXfrm>
    </dsp:sp>
    <dsp:sp modelId="{3FAFFA50-0551-4D4B-A343-547C2A6F96E4}">
      <dsp:nvSpPr>
        <dsp:cNvPr id="0" name=""/>
        <dsp:cNvSpPr/>
      </dsp:nvSpPr>
      <dsp:spPr>
        <a:xfrm rot="12900000">
          <a:off x="1626809" y="2525975"/>
          <a:ext cx="1943618" cy="68911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B724494-A960-4290-B41B-BCE98BB7133E}">
      <dsp:nvSpPr>
        <dsp:cNvPr id="0" name=""/>
        <dsp:cNvSpPr/>
      </dsp:nvSpPr>
      <dsp:spPr>
        <a:xfrm>
          <a:off x="654036" y="1394307"/>
          <a:ext cx="2297046" cy="18376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a:t>Philosophy</a:t>
          </a:r>
          <a:endParaRPr lang="en-US" sz="3300" kern="1200" dirty="0"/>
        </a:p>
      </dsp:txBody>
      <dsp:txXfrm>
        <a:off x="707859" y="1448130"/>
        <a:ext cx="2189400" cy="1729991"/>
      </dsp:txXfrm>
    </dsp:sp>
    <dsp:sp modelId="{73866FD5-497C-4572-A61F-D78FE6891BD9}">
      <dsp:nvSpPr>
        <dsp:cNvPr id="0" name=""/>
        <dsp:cNvSpPr/>
      </dsp:nvSpPr>
      <dsp:spPr>
        <a:xfrm rot="16200000">
          <a:off x="3505864" y="1547802"/>
          <a:ext cx="1943618" cy="68911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36218A-18B6-48BB-9C9B-BD7B3E05150B}">
      <dsp:nvSpPr>
        <dsp:cNvPr id="0" name=""/>
        <dsp:cNvSpPr/>
      </dsp:nvSpPr>
      <dsp:spPr>
        <a:xfrm>
          <a:off x="3329150" y="1730"/>
          <a:ext cx="2297046" cy="18376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Strategy</a:t>
          </a:r>
        </a:p>
      </dsp:txBody>
      <dsp:txXfrm>
        <a:off x="3382973" y="55553"/>
        <a:ext cx="2189400" cy="1729991"/>
      </dsp:txXfrm>
    </dsp:sp>
    <dsp:sp modelId="{144E459F-D984-41FA-80AC-904252290005}">
      <dsp:nvSpPr>
        <dsp:cNvPr id="0" name=""/>
        <dsp:cNvSpPr/>
      </dsp:nvSpPr>
      <dsp:spPr>
        <a:xfrm rot="19500000">
          <a:off x="5384919" y="2525975"/>
          <a:ext cx="1943618" cy="68911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FD2C92C-EF24-4CF4-B698-B79F609B8C4A}">
      <dsp:nvSpPr>
        <dsp:cNvPr id="0" name=""/>
        <dsp:cNvSpPr/>
      </dsp:nvSpPr>
      <dsp:spPr>
        <a:xfrm>
          <a:off x="6004264" y="1394307"/>
          <a:ext cx="2297046" cy="18376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Technology</a:t>
          </a:r>
        </a:p>
      </dsp:txBody>
      <dsp:txXfrm>
        <a:off x="6058087" y="1448130"/>
        <a:ext cx="2189400" cy="1729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544-F5E4-4291-AADC-25ADEF9B8FEE}"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8039A-84EA-400E-9D66-88937D744496}" type="slidenum">
              <a:rPr lang="en-US" smtClean="0"/>
              <a:t>‹#›</a:t>
            </a:fld>
            <a:endParaRPr lang="en-US"/>
          </a:p>
        </p:txBody>
      </p:sp>
    </p:spTree>
    <p:extLst>
      <p:ext uri="{BB962C8B-B14F-4D97-AF65-F5344CB8AC3E}">
        <p14:creationId xmlns:p14="http://schemas.microsoft.com/office/powerpoint/2010/main" val="278831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a:t>
            </a:fld>
            <a:endParaRPr lang="en-US"/>
          </a:p>
        </p:txBody>
      </p:sp>
    </p:spTree>
    <p:extLst>
      <p:ext uri="{BB962C8B-B14F-4D97-AF65-F5344CB8AC3E}">
        <p14:creationId xmlns:p14="http://schemas.microsoft.com/office/powerpoint/2010/main" val="239969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800" dirty="0"/>
              <a:t>Business: Nationally recognized leader in niche business space</a:t>
            </a:r>
          </a:p>
          <a:p>
            <a:pPr marL="914400" lvl="1" indent="-457200">
              <a:buFont typeface="Arial" panose="020B0604020202020204" pitchFamily="34" charset="0"/>
              <a:buChar char="•"/>
            </a:pPr>
            <a:r>
              <a:rPr lang="en-US" sz="2800" dirty="0"/>
              <a:t>Non-profit causes: Social media coordinator/contributor for various organizations</a:t>
            </a:r>
          </a:p>
          <a:p>
            <a:pPr marL="914400" lvl="1" indent="-457200">
              <a:buFont typeface="Arial" panose="020B0604020202020204" pitchFamily="34" charset="0"/>
              <a:buChar char="•"/>
            </a:pPr>
            <a:r>
              <a:rPr lang="en-US" sz="2800" dirty="0"/>
              <a:t>Art: Blogging and social media outreach for myself as an individual artist and as part of a creative group</a:t>
            </a:r>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3</a:t>
            </a:fld>
            <a:endParaRPr lang="en-US"/>
          </a:p>
        </p:txBody>
      </p:sp>
    </p:spTree>
    <p:extLst>
      <p:ext uri="{BB962C8B-B14F-4D97-AF65-F5344CB8AC3E}">
        <p14:creationId xmlns:p14="http://schemas.microsoft.com/office/powerpoint/2010/main" val="276740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12</a:t>
            </a:fld>
            <a:endParaRPr lang="en-US"/>
          </a:p>
        </p:txBody>
      </p:sp>
    </p:spTree>
    <p:extLst>
      <p:ext uri="{BB962C8B-B14F-4D97-AF65-F5344CB8AC3E}">
        <p14:creationId xmlns:p14="http://schemas.microsoft.com/office/powerpoint/2010/main" val="396944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13</a:t>
            </a:fld>
            <a:endParaRPr lang="en-US"/>
          </a:p>
        </p:txBody>
      </p:sp>
    </p:spTree>
    <p:extLst>
      <p:ext uri="{BB962C8B-B14F-4D97-AF65-F5344CB8AC3E}">
        <p14:creationId xmlns:p14="http://schemas.microsoft.com/office/powerpoint/2010/main" val="50271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14</a:t>
            </a:fld>
            <a:endParaRPr lang="en-US"/>
          </a:p>
        </p:txBody>
      </p:sp>
    </p:spTree>
    <p:extLst>
      <p:ext uri="{BB962C8B-B14F-4D97-AF65-F5344CB8AC3E}">
        <p14:creationId xmlns:p14="http://schemas.microsoft.com/office/powerpoint/2010/main" val="98928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15</a:t>
            </a:fld>
            <a:endParaRPr lang="en-US"/>
          </a:p>
        </p:txBody>
      </p:sp>
    </p:spTree>
    <p:extLst>
      <p:ext uri="{BB962C8B-B14F-4D97-AF65-F5344CB8AC3E}">
        <p14:creationId xmlns:p14="http://schemas.microsoft.com/office/powerpoint/2010/main" val="390985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16</a:t>
            </a:fld>
            <a:endParaRPr lang="en-US"/>
          </a:p>
        </p:txBody>
      </p:sp>
    </p:spTree>
    <p:extLst>
      <p:ext uri="{BB962C8B-B14F-4D97-AF65-F5344CB8AC3E}">
        <p14:creationId xmlns:p14="http://schemas.microsoft.com/office/powerpoint/2010/main" val="142249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866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6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502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58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71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893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210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77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955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6/14/2016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85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linkedin.com/in/korywells" TargetMode="External"/><Relationship Id="rId3" Type="http://schemas.openxmlformats.org/officeDocument/2006/relationships/hyperlink" Target="http://korywells.com/" TargetMode="External"/><Relationship Id="rId7" Type="http://schemas.openxmlformats.org/officeDocument/2006/relationships/hyperlink" Target="http://twitter.com/korywel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acebook.com/KoryAndKelseyWells" TargetMode="External"/><Relationship Id="rId5" Type="http://schemas.openxmlformats.org/officeDocument/2006/relationships/hyperlink" Target="http://facebook.com/KoryWells" TargetMode="External"/><Relationship Id="rId4" Type="http://schemas.openxmlformats.org/officeDocument/2006/relationships/hyperlink" Target="mailto:korywells@gmail.com" TargetMode="External"/><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Defining and measuring</a:t>
            </a:r>
            <a:br>
              <a:rPr lang="en-US" sz="4000" b="1" dirty="0"/>
            </a:br>
            <a:r>
              <a:rPr lang="en-US" sz="4000" b="1" dirty="0"/>
              <a:t>Social </a:t>
            </a:r>
            <a:r>
              <a:rPr lang="en-US" sz="4000" b="1"/>
              <a:t>media success</a:t>
            </a:r>
            <a:endParaRPr lang="en-US" sz="4000" dirty="0">
              <a:solidFill>
                <a:schemeClr val="accent2">
                  <a:lumMod val="50000"/>
                </a:schemeClr>
              </a:solidFill>
            </a:endParaRPr>
          </a:p>
        </p:txBody>
      </p:sp>
      <p:sp>
        <p:nvSpPr>
          <p:cNvPr id="3" name="Subtitle 2"/>
          <p:cNvSpPr>
            <a:spLocks noGrp="1"/>
          </p:cNvSpPr>
          <p:nvPr>
            <p:ph type="subTitle" idx="1"/>
          </p:nvPr>
        </p:nvSpPr>
        <p:spPr/>
        <p:txBody>
          <a:bodyPr/>
          <a:lstStyle/>
          <a:p>
            <a:r>
              <a:rPr lang="en-US" dirty="0"/>
              <a:t>Collective Impact</a:t>
            </a:r>
            <a:br>
              <a:rPr lang="en-US" dirty="0"/>
            </a:br>
            <a:r>
              <a:rPr lang="en-US" dirty="0"/>
              <a:t>Sparkplug Session</a:t>
            </a:r>
            <a:br>
              <a:rPr lang="en-US" dirty="0"/>
            </a:br>
            <a:r>
              <a:rPr lang="en-US" dirty="0"/>
              <a:t>Kory Wells</a:t>
            </a:r>
          </a:p>
          <a:p>
            <a:r>
              <a:rPr lang="en-US" dirty="0"/>
              <a:t>June 2016</a:t>
            </a:r>
          </a:p>
        </p:txBody>
      </p:sp>
    </p:spTree>
    <p:extLst>
      <p:ext uri="{BB962C8B-B14F-4D97-AF65-F5344CB8AC3E}">
        <p14:creationId xmlns:p14="http://schemas.microsoft.com/office/powerpoint/2010/main" val="856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9" y="658788"/>
            <a:ext cx="10127348" cy="2157984"/>
          </a:xfrm>
        </p:spPr>
        <p:txBody>
          <a:bodyPr>
            <a:normAutofit/>
          </a:bodyPr>
          <a:lstStyle/>
          <a:p>
            <a:r>
              <a:rPr lang="en-US" dirty="0">
                <a:solidFill>
                  <a:schemeClr val="accent2">
                    <a:lumMod val="60000"/>
                    <a:lumOff val="40000"/>
                  </a:schemeClr>
                </a:solidFill>
              </a:rPr>
              <a:t>Be informed</a:t>
            </a:r>
            <a:br>
              <a:rPr lang="en-US" dirty="0">
                <a:solidFill>
                  <a:schemeClr val="accent2">
                    <a:lumMod val="60000"/>
                    <a:lumOff val="40000"/>
                  </a:schemeClr>
                </a:solidFill>
              </a:rPr>
            </a:br>
            <a:r>
              <a:rPr lang="en-US" dirty="0">
                <a:solidFill>
                  <a:schemeClr val="accent2">
                    <a:lumMod val="60000"/>
                    <a:lumOff val="40000"/>
                  </a:schemeClr>
                </a:solidFill>
              </a:rPr>
              <a:t>by your </a:t>
            </a:r>
            <a:br>
              <a:rPr lang="en-US" dirty="0">
                <a:solidFill>
                  <a:schemeClr val="accent2">
                    <a:lumMod val="60000"/>
                    <a:lumOff val="40000"/>
                  </a:schemeClr>
                </a:solidFill>
              </a:rPr>
            </a:br>
            <a:r>
              <a:rPr lang="en-US" dirty="0">
                <a:solidFill>
                  <a:schemeClr val="accent2">
                    <a:lumMod val="60000"/>
                    <a:lumOff val="40000"/>
                  </a:schemeClr>
                </a:solidFill>
              </a:rPr>
              <a:t>metrics</a:t>
            </a:r>
          </a:p>
        </p:txBody>
      </p:sp>
      <p:pic>
        <p:nvPicPr>
          <p:cNvPr id="3" name="Picture 2"/>
          <p:cNvPicPr>
            <a:picLocks noChangeAspect="1"/>
          </p:cNvPicPr>
          <p:nvPr/>
        </p:nvPicPr>
        <p:blipFill>
          <a:blip r:embed="rId2"/>
          <a:stretch>
            <a:fillRect/>
          </a:stretch>
        </p:blipFill>
        <p:spPr>
          <a:xfrm>
            <a:off x="5801711" y="88851"/>
            <a:ext cx="5847858" cy="6769149"/>
          </a:xfrm>
          <a:prstGeom prst="rect">
            <a:avLst/>
          </a:prstGeom>
        </p:spPr>
      </p:pic>
      <p:sp>
        <p:nvSpPr>
          <p:cNvPr id="8" name="TextBox 7"/>
          <p:cNvSpPr txBox="1"/>
          <p:nvPr/>
        </p:nvSpPr>
        <p:spPr>
          <a:xfrm>
            <a:off x="1066170" y="2985214"/>
            <a:ext cx="3905224" cy="2739211"/>
          </a:xfrm>
          <a:prstGeom prst="rect">
            <a:avLst/>
          </a:prstGeom>
          <a:noFill/>
        </p:spPr>
        <p:txBody>
          <a:bodyPr wrap="square" rtlCol="0">
            <a:spAutoFit/>
          </a:bodyPr>
          <a:lstStyle/>
          <a:p>
            <a:pPr marL="457200" indent="-457200">
              <a:buFont typeface="Arial" panose="020B0604020202020204" pitchFamily="34" charset="0"/>
              <a:buChar char="•"/>
            </a:pPr>
            <a:r>
              <a:rPr lang="en-US" sz="2400" dirty="0"/>
              <a:t>Note that you can set date ranges for this report</a:t>
            </a:r>
          </a:p>
          <a:p>
            <a:pPr marL="457200" indent="-457200">
              <a:buFont typeface="Arial" panose="020B0604020202020204" pitchFamily="34" charset="0"/>
              <a:buChar char="•"/>
            </a:pPr>
            <a:r>
              <a:rPr lang="en-US" sz="2400" dirty="0"/>
              <a:t>Most </a:t>
            </a:r>
            <a:r>
              <a:rPr lang="en-US" sz="2400" dirty="0" err="1"/>
              <a:t>HootSuite</a:t>
            </a:r>
            <a:r>
              <a:rPr lang="en-US" sz="2400" dirty="0"/>
              <a:t> reports require a paid subscription</a:t>
            </a:r>
          </a:p>
          <a:p>
            <a:pPr marL="457200" indent="-457200">
              <a:buFont typeface="Arial" panose="020B0604020202020204" pitchFamily="34" charset="0"/>
              <a:buChar char="•"/>
            </a:pPr>
            <a:endParaRPr lang="en-US" sz="2800" dirty="0"/>
          </a:p>
        </p:txBody>
      </p:sp>
      <p:sp>
        <p:nvSpPr>
          <p:cNvPr id="9" name="TextBox 8"/>
          <p:cNvSpPr txBox="1"/>
          <p:nvPr/>
        </p:nvSpPr>
        <p:spPr>
          <a:xfrm>
            <a:off x="1113098" y="5780690"/>
            <a:ext cx="2807261" cy="369332"/>
          </a:xfrm>
          <a:prstGeom prst="rect">
            <a:avLst/>
          </a:prstGeom>
          <a:solidFill>
            <a:schemeClr val="accent1"/>
          </a:solidFill>
        </p:spPr>
        <p:txBody>
          <a:bodyPr wrap="square" rtlCol="0">
            <a:spAutoFit/>
          </a:bodyPr>
          <a:lstStyle/>
          <a:p>
            <a:r>
              <a:rPr lang="en-US" dirty="0"/>
              <a:t>Example from </a:t>
            </a:r>
            <a:r>
              <a:rPr lang="en-US" dirty="0" err="1"/>
              <a:t>HootSuite</a:t>
            </a:r>
            <a:endParaRPr lang="en-US" dirty="0"/>
          </a:p>
        </p:txBody>
      </p:sp>
    </p:spTree>
    <p:extLst>
      <p:ext uri="{BB962C8B-B14F-4D97-AF65-F5344CB8AC3E}">
        <p14:creationId xmlns:p14="http://schemas.microsoft.com/office/powerpoint/2010/main" val="346071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9" y="658788"/>
            <a:ext cx="10127348" cy="2157984"/>
          </a:xfrm>
        </p:spPr>
        <p:txBody>
          <a:bodyPr>
            <a:normAutofit/>
          </a:bodyPr>
          <a:lstStyle/>
          <a:p>
            <a:r>
              <a:rPr lang="en-US" dirty="0">
                <a:solidFill>
                  <a:schemeClr val="accent2">
                    <a:lumMod val="60000"/>
                    <a:lumOff val="40000"/>
                  </a:schemeClr>
                </a:solidFill>
              </a:rPr>
              <a:t>Be informed</a:t>
            </a:r>
            <a:br>
              <a:rPr lang="en-US" dirty="0">
                <a:solidFill>
                  <a:schemeClr val="accent2">
                    <a:lumMod val="60000"/>
                    <a:lumOff val="40000"/>
                  </a:schemeClr>
                </a:solidFill>
              </a:rPr>
            </a:br>
            <a:r>
              <a:rPr lang="en-US" dirty="0">
                <a:solidFill>
                  <a:schemeClr val="accent2">
                    <a:lumMod val="60000"/>
                    <a:lumOff val="40000"/>
                  </a:schemeClr>
                </a:solidFill>
              </a:rPr>
              <a:t>by your </a:t>
            </a:r>
            <a:br>
              <a:rPr lang="en-US" dirty="0">
                <a:solidFill>
                  <a:schemeClr val="accent2">
                    <a:lumMod val="60000"/>
                    <a:lumOff val="40000"/>
                  </a:schemeClr>
                </a:solidFill>
              </a:rPr>
            </a:br>
            <a:r>
              <a:rPr lang="en-US" dirty="0">
                <a:solidFill>
                  <a:schemeClr val="accent2">
                    <a:lumMod val="60000"/>
                    <a:lumOff val="40000"/>
                  </a:schemeClr>
                </a:solidFill>
              </a:rPr>
              <a:t>metrics</a:t>
            </a:r>
          </a:p>
        </p:txBody>
      </p:sp>
      <p:sp>
        <p:nvSpPr>
          <p:cNvPr id="9" name="TextBox 8"/>
          <p:cNvSpPr txBox="1"/>
          <p:nvPr/>
        </p:nvSpPr>
        <p:spPr>
          <a:xfrm>
            <a:off x="1113098" y="5780690"/>
            <a:ext cx="2807261" cy="369332"/>
          </a:xfrm>
          <a:prstGeom prst="rect">
            <a:avLst/>
          </a:prstGeom>
          <a:solidFill>
            <a:schemeClr val="accent1"/>
          </a:solidFill>
        </p:spPr>
        <p:txBody>
          <a:bodyPr wrap="square" rtlCol="0">
            <a:spAutoFit/>
          </a:bodyPr>
          <a:lstStyle/>
          <a:p>
            <a:r>
              <a:rPr lang="en-US" dirty="0"/>
              <a:t>Example from </a:t>
            </a:r>
            <a:r>
              <a:rPr lang="en-US" dirty="0" err="1"/>
              <a:t>MavSocial</a:t>
            </a:r>
            <a:endParaRPr lang="en-US" dirty="0"/>
          </a:p>
        </p:txBody>
      </p:sp>
      <p:pic>
        <p:nvPicPr>
          <p:cNvPr id="4" name="Picture 3"/>
          <p:cNvPicPr>
            <a:picLocks noChangeAspect="1"/>
          </p:cNvPicPr>
          <p:nvPr/>
        </p:nvPicPr>
        <p:blipFill>
          <a:blip r:embed="rId2"/>
          <a:stretch>
            <a:fillRect/>
          </a:stretch>
        </p:blipFill>
        <p:spPr>
          <a:xfrm>
            <a:off x="5530197" y="663622"/>
            <a:ext cx="8635746" cy="10972800"/>
          </a:xfrm>
          <a:prstGeom prst="rect">
            <a:avLst/>
          </a:prstGeom>
        </p:spPr>
      </p:pic>
      <p:sp>
        <p:nvSpPr>
          <p:cNvPr id="10" name="TextBox 9"/>
          <p:cNvSpPr txBox="1"/>
          <p:nvPr/>
        </p:nvSpPr>
        <p:spPr>
          <a:xfrm>
            <a:off x="1066170" y="2985214"/>
            <a:ext cx="3905224" cy="2000548"/>
          </a:xfrm>
          <a:prstGeom prst="rect">
            <a:avLst/>
          </a:prstGeom>
          <a:noFill/>
        </p:spPr>
        <p:txBody>
          <a:bodyPr wrap="square" rtlCol="0">
            <a:spAutoFit/>
          </a:bodyPr>
          <a:lstStyle/>
          <a:p>
            <a:pPr marL="457200" indent="-457200">
              <a:buFont typeface="Arial" panose="020B0604020202020204" pitchFamily="34" charset="0"/>
              <a:buChar char="•"/>
            </a:pPr>
            <a:r>
              <a:rPr lang="en-US" sz="2400" dirty="0"/>
              <a:t>More extensive reporting by platform and campaign</a:t>
            </a:r>
          </a:p>
          <a:p>
            <a:pPr marL="457200" indent="-457200">
              <a:buFont typeface="Arial" panose="020B0604020202020204" pitchFamily="34" charset="0"/>
              <a:buChar char="•"/>
            </a:pPr>
            <a:r>
              <a:rPr lang="en-US" sz="2400" dirty="0"/>
              <a:t>Let’s look at this in a pdf</a:t>
            </a:r>
          </a:p>
          <a:p>
            <a:endParaRPr lang="en-US" sz="2800" dirty="0"/>
          </a:p>
        </p:txBody>
      </p:sp>
    </p:spTree>
    <p:extLst>
      <p:ext uri="{BB962C8B-B14F-4D97-AF65-F5344CB8AC3E}">
        <p14:creationId xmlns:p14="http://schemas.microsoft.com/office/powerpoint/2010/main" val="245219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452431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News and keyword monitoring</a:t>
            </a:r>
          </a:p>
          <a:p>
            <a:pPr lvl="2"/>
            <a:r>
              <a:rPr lang="en-US" sz="2400" dirty="0">
                <a:solidFill>
                  <a:schemeClr val="accent2">
                    <a:lumMod val="50000"/>
                  </a:schemeClr>
                </a:solidFill>
              </a:rPr>
              <a:t>Google Alerts, mention.net (no free option), hashtag/keyword monitoring within social dashboards</a:t>
            </a:r>
          </a:p>
          <a:p>
            <a:pPr marL="571500" indent="-571500">
              <a:buFont typeface="Arial" panose="020B0604020202020204" pitchFamily="34" charset="0"/>
              <a:buChar char="•"/>
            </a:pPr>
            <a:r>
              <a:rPr lang="en-US" sz="4000" dirty="0">
                <a:solidFill>
                  <a:schemeClr val="accent2">
                    <a:lumMod val="50000"/>
                  </a:schemeClr>
                </a:solidFill>
              </a:rPr>
              <a:t>Reading apps</a:t>
            </a:r>
          </a:p>
          <a:p>
            <a:pPr lvl="1"/>
            <a:r>
              <a:rPr lang="en-US" sz="4000" dirty="0">
                <a:solidFill>
                  <a:schemeClr val="accent2">
                    <a:lumMod val="50000"/>
                  </a:schemeClr>
                </a:solidFill>
              </a:rPr>
              <a:t>	</a:t>
            </a:r>
            <a:r>
              <a:rPr lang="en-US" sz="2400" dirty="0">
                <a:solidFill>
                  <a:schemeClr val="accent2">
                    <a:lumMod val="50000"/>
                  </a:schemeClr>
                </a:solidFill>
              </a:rPr>
              <a:t>Pocket/getpocket.com, Pulse, </a:t>
            </a:r>
            <a:r>
              <a:rPr lang="en-US" sz="2400" dirty="0" err="1">
                <a:solidFill>
                  <a:schemeClr val="accent2">
                    <a:lumMod val="50000"/>
                  </a:schemeClr>
                </a:solidFill>
              </a:rPr>
              <a:t>FlipBoard</a:t>
            </a:r>
            <a:endParaRPr lang="en-US" sz="24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Online graphic design, animation design</a:t>
            </a:r>
          </a:p>
          <a:p>
            <a:pPr lvl="1"/>
            <a:r>
              <a:rPr lang="en-US" sz="4000" dirty="0">
                <a:solidFill>
                  <a:schemeClr val="accent2">
                    <a:lumMod val="50000"/>
                  </a:schemeClr>
                </a:solidFill>
              </a:rPr>
              <a:t>	</a:t>
            </a:r>
            <a:r>
              <a:rPr lang="en-US" sz="2400" dirty="0">
                <a:solidFill>
                  <a:schemeClr val="accent2">
                    <a:lumMod val="50000"/>
                  </a:schemeClr>
                </a:solidFill>
              </a:rPr>
              <a:t>Canva.com    Ripl.com</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314743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2677656"/>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To do lists</a:t>
            </a:r>
          </a:p>
          <a:p>
            <a:pPr lvl="2"/>
            <a:r>
              <a:rPr lang="en-US" sz="2400" dirty="0">
                <a:solidFill>
                  <a:schemeClr val="accent2">
                    <a:lumMod val="50000"/>
                  </a:schemeClr>
                </a:solidFill>
              </a:rPr>
              <a:t>I like kanbanflow.com</a:t>
            </a:r>
            <a:endParaRPr lang="en-US" sz="40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Email lists</a:t>
            </a:r>
          </a:p>
          <a:p>
            <a:pPr lvl="2"/>
            <a:r>
              <a:rPr lang="en-US" sz="2400" dirty="0" err="1">
                <a:solidFill>
                  <a:schemeClr val="accent2">
                    <a:lumMod val="50000"/>
                  </a:schemeClr>
                </a:solidFill>
              </a:rPr>
              <a:t>MailChimp</a:t>
            </a:r>
            <a:r>
              <a:rPr lang="en-US" sz="2400" dirty="0">
                <a:solidFill>
                  <a:schemeClr val="accent2">
                    <a:lumMod val="50000"/>
                  </a:schemeClr>
                </a:solidFill>
              </a:rPr>
              <a:t>, </a:t>
            </a:r>
            <a:r>
              <a:rPr lang="en-US" sz="2400" dirty="0" err="1">
                <a:solidFill>
                  <a:schemeClr val="accent2">
                    <a:lumMod val="50000"/>
                  </a:schemeClr>
                </a:solidFill>
              </a:rPr>
              <a:t>VerticalResponse</a:t>
            </a:r>
            <a:r>
              <a:rPr lang="en-US" sz="2400" dirty="0">
                <a:solidFill>
                  <a:schemeClr val="accent2">
                    <a:lumMod val="50000"/>
                  </a:schemeClr>
                </a:solidFill>
              </a:rPr>
              <a:t> have free options</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154748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Three Keys</a:t>
            </a:r>
          </a:p>
        </p:txBody>
      </p:sp>
      <p:graphicFrame>
        <p:nvGraphicFramePr>
          <p:cNvPr id="4" name="Diagram 3"/>
          <p:cNvGraphicFramePr/>
          <p:nvPr>
            <p:extLst>
              <p:ext uri="{D42A27DB-BD31-4B8C-83A1-F6EECF244321}">
                <p14:modId xmlns:p14="http://schemas.microsoft.com/office/powerpoint/2010/main" val="485534467"/>
              </p:ext>
            </p:extLst>
          </p:nvPr>
        </p:nvGraphicFramePr>
        <p:xfrm>
          <a:off x="2827867" y="1083734"/>
          <a:ext cx="8955348" cy="539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38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You can do it!</a:t>
            </a:r>
          </a:p>
        </p:txBody>
      </p:sp>
      <p:sp>
        <p:nvSpPr>
          <p:cNvPr id="5" name="TextBox 4"/>
          <p:cNvSpPr txBox="1"/>
          <p:nvPr/>
        </p:nvSpPr>
        <p:spPr>
          <a:xfrm>
            <a:off x="4533362" y="2084832"/>
            <a:ext cx="7277637"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58B6C0">
                    <a:lumMod val="50000"/>
                  </a:srgbClr>
                </a:solidFill>
              </a:rPr>
              <a:t>Know what you want to accomplish</a:t>
            </a:r>
          </a:p>
          <a:p>
            <a:pPr marL="571500" indent="-571500">
              <a:buFont typeface="Arial" panose="020B0604020202020204" pitchFamily="34" charset="0"/>
              <a:buChar char="•"/>
            </a:pPr>
            <a:r>
              <a:rPr lang="en-US" sz="4000" dirty="0">
                <a:solidFill>
                  <a:srgbClr val="58B6C0">
                    <a:lumMod val="50000"/>
                  </a:srgbClr>
                </a:solidFill>
              </a:rPr>
              <a:t>Success is much more about strategy than technology</a:t>
            </a:r>
          </a:p>
          <a:p>
            <a:pPr marL="571500" indent="-571500">
              <a:buFont typeface="Arial" panose="020B0604020202020204" pitchFamily="34" charset="0"/>
              <a:buChar char="•"/>
            </a:pPr>
            <a:r>
              <a:rPr lang="en-US" sz="4000" dirty="0">
                <a:solidFill>
                  <a:srgbClr val="58B6C0">
                    <a:lumMod val="50000"/>
                  </a:srgbClr>
                </a:solidFill>
              </a:rPr>
              <a:t>Start simple with the tech, learn and add features as </a:t>
            </a:r>
            <a:br>
              <a:rPr lang="en-US" sz="4000" dirty="0">
                <a:solidFill>
                  <a:srgbClr val="58B6C0">
                    <a:lumMod val="50000"/>
                  </a:srgbClr>
                </a:solidFill>
              </a:rPr>
            </a:br>
            <a:r>
              <a:rPr lang="en-US" sz="4000" dirty="0">
                <a:solidFill>
                  <a:srgbClr val="58B6C0">
                    <a:lumMod val="50000"/>
                  </a:srgbClr>
                </a:solidFill>
              </a:rPr>
              <a:t>you can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230181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Q&amp;A</a:t>
            </a:r>
          </a:p>
        </p:txBody>
      </p:sp>
      <p:sp>
        <p:nvSpPr>
          <p:cNvPr id="5" name="TextBox 4"/>
          <p:cNvSpPr txBox="1"/>
          <p:nvPr/>
        </p:nvSpPr>
        <p:spPr>
          <a:xfrm>
            <a:off x="4651896" y="2338150"/>
            <a:ext cx="7277637" cy="3970318"/>
          </a:xfrm>
          <a:prstGeom prst="rect">
            <a:avLst/>
          </a:prstGeom>
          <a:noFill/>
        </p:spPr>
        <p:txBody>
          <a:bodyPr wrap="square" rtlCol="0">
            <a:spAutoFit/>
          </a:bodyPr>
          <a:lstStyle/>
          <a:p>
            <a:pPr>
              <a:lnSpc>
                <a:spcPct val="150000"/>
              </a:lnSpc>
            </a:pPr>
            <a:r>
              <a:rPr lang="en-US" sz="2800" dirty="0">
                <a:solidFill>
                  <a:srgbClr val="58B6C0">
                    <a:lumMod val="50000"/>
                  </a:srgbClr>
                </a:solidFill>
                <a:hlinkClick r:id="rId3"/>
              </a:rPr>
              <a:t>http://korywells.com</a:t>
            </a:r>
            <a:endParaRPr lang="en-US" sz="2800" dirty="0">
              <a:solidFill>
                <a:srgbClr val="58B6C0">
                  <a:lumMod val="50000"/>
                </a:srgbClr>
              </a:solidFill>
              <a:hlinkClick r:id="rId4"/>
            </a:endParaRPr>
          </a:p>
          <a:p>
            <a:pPr>
              <a:lnSpc>
                <a:spcPct val="150000"/>
              </a:lnSpc>
            </a:pPr>
            <a:r>
              <a:rPr lang="en-US" sz="2800" dirty="0">
                <a:solidFill>
                  <a:srgbClr val="58B6C0">
                    <a:lumMod val="50000"/>
                  </a:srgbClr>
                </a:solidFill>
                <a:hlinkClick r:id="rId4"/>
              </a:rPr>
              <a:t>korywells@gmail.com</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5"/>
              </a:rPr>
              <a:t>http://facebook.com/KoryWells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6"/>
              </a:rPr>
              <a:t>http://facebook.com/KoryAndKelseyWells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7"/>
              </a:rPr>
              <a:t>http://twitter.com/korywells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8"/>
              </a:rPr>
              <a:t>http://linkedin.com/in/korywells</a:t>
            </a:r>
            <a:endParaRPr lang="en-US" sz="2800" dirty="0">
              <a:solidFill>
                <a:srgbClr val="58B6C0">
                  <a:lumMod val="50000"/>
                </a:srgbClr>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31633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Session description</a:t>
            </a:r>
          </a:p>
        </p:txBody>
      </p:sp>
      <p:sp>
        <p:nvSpPr>
          <p:cNvPr id="3" name="TextBox 2"/>
          <p:cNvSpPr txBox="1"/>
          <p:nvPr/>
        </p:nvSpPr>
        <p:spPr>
          <a:xfrm>
            <a:off x="1024128" y="2084832"/>
            <a:ext cx="9787467" cy="3046988"/>
          </a:xfrm>
          <a:prstGeom prst="rect">
            <a:avLst/>
          </a:prstGeom>
          <a:noFill/>
        </p:spPr>
        <p:txBody>
          <a:bodyPr wrap="square" rtlCol="0">
            <a:spAutoFit/>
          </a:bodyPr>
          <a:lstStyle/>
          <a:p>
            <a:r>
              <a:rPr lang="en-US" sz="2400" dirty="0"/>
              <a:t>Most of us are on Facebook, and some of us are on Twitter, Instagram, and more, but are we using those platforms as effectively as possible to promote our art or arts organization – and, just as importantly, to interact with the greater arts community? Do you have specific goals with regards to social media? If you don’t, what might  some goals be? And in what ways and with what tools can you measure social media success? </a:t>
            </a:r>
            <a:r>
              <a:rPr lang="en-US" sz="2400"/>
              <a:t>In this session we’ll share ideas for taking our social media efforts to a new level – and measuring those efforts. </a:t>
            </a:r>
            <a:endParaRPr lang="en-US" sz="2400" dirty="0"/>
          </a:p>
        </p:txBody>
      </p:sp>
    </p:spTree>
    <p:extLst>
      <p:ext uri="{BB962C8B-B14F-4D97-AF65-F5344CB8AC3E}">
        <p14:creationId xmlns:p14="http://schemas.microsoft.com/office/powerpoint/2010/main" val="142274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Introductions</a:t>
            </a:r>
          </a:p>
        </p:txBody>
      </p:sp>
      <p:sp>
        <p:nvSpPr>
          <p:cNvPr id="3" name="TextBox 2"/>
          <p:cNvSpPr txBox="1"/>
          <p:nvPr/>
        </p:nvSpPr>
        <p:spPr>
          <a:xfrm>
            <a:off x="1024128" y="2084832"/>
            <a:ext cx="9787467"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Poet, writer &amp; teaching artist</a:t>
            </a:r>
          </a:p>
          <a:p>
            <a:pPr marL="457200" indent="-457200">
              <a:buFont typeface="Arial" panose="020B0604020202020204" pitchFamily="34" charset="0"/>
              <a:buChar char="•"/>
            </a:pPr>
            <a:r>
              <a:rPr lang="en-US" sz="2800" dirty="0"/>
              <a:t>First career in software/technology for 20+ years</a:t>
            </a:r>
          </a:p>
          <a:p>
            <a:pPr marL="457200" indent="-457200">
              <a:buFont typeface="Arial" panose="020B0604020202020204" pitchFamily="34" charset="0"/>
              <a:buChar char="•"/>
            </a:pPr>
            <a:r>
              <a:rPr lang="en-US" sz="2800" dirty="0"/>
              <a:t>Blogging and social media experience</a:t>
            </a:r>
          </a:p>
          <a:p>
            <a:pPr lvl="1"/>
            <a:r>
              <a:rPr lang="en-US" sz="2800" dirty="0"/>
              <a:t>Business | Non-profit causes | Arts </a:t>
            </a:r>
          </a:p>
          <a:p>
            <a:pPr lvl="1"/>
            <a:endParaRPr lang="en-US" sz="2800" dirty="0"/>
          </a:p>
          <a:p>
            <a:pPr marL="457200" indent="-457200">
              <a:buFont typeface="Arial" panose="020B0604020202020204" pitchFamily="34" charset="0"/>
              <a:buChar char="•"/>
            </a:pPr>
            <a:r>
              <a:rPr lang="en-US" sz="2800" dirty="0"/>
              <a:t>Participants, are you interested as</a:t>
            </a:r>
            <a:br>
              <a:rPr lang="en-US" sz="2800" dirty="0"/>
            </a:br>
            <a:r>
              <a:rPr lang="en-US" sz="2800" dirty="0"/>
              <a:t>Arts organization? | Educator? | Individual artist?</a:t>
            </a:r>
          </a:p>
          <a:p>
            <a:pPr marL="457200" indent="-457200">
              <a:buFont typeface="Arial" panose="020B0604020202020204" pitchFamily="34" charset="0"/>
              <a:buChar char="•"/>
            </a:pPr>
            <a:r>
              <a:rPr lang="en-US" sz="2800" dirty="0"/>
              <a:t>What’s your level of social media experience?</a:t>
            </a:r>
          </a:p>
          <a:p>
            <a:endParaRPr lang="en-US" dirty="0"/>
          </a:p>
        </p:txBody>
      </p:sp>
    </p:spTree>
    <p:extLst>
      <p:ext uri="{BB962C8B-B14F-4D97-AF65-F5344CB8AC3E}">
        <p14:creationId xmlns:p14="http://schemas.microsoft.com/office/powerpoint/2010/main" val="32594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06024" cy="1499616"/>
          </a:xfrm>
        </p:spPr>
        <p:txBody>
          <a:bodyPr/>
          <a:lstStyle/>
          <a:p>
            <a:r>
              <a:rPr lang="en-US" dirty="0">
                <a:solidFill>
                  <a:schemeClr val="accent2">
                    <a:lumMod val="60000"/>
                    <a:lumOff val="40000"/>
                  </a:schemeClr>
                </a:solidFill>
              </a:rPr>
              <a:t>What is social media success?</a:t>
            </a:r>
          </a:p>
        </p:txBody>
      </p:sp>
      <p:sp>
        <p:nvSpPr>
          <p:cNvPr id="5" name="TextBox 4"/>
          <p:cNvSpPr txBox="1"/>
          <p:nvPr/>
        </p:nvSpPr>
        <p:spPr>
          <a:xfrm>
            <a:off x="1113098" y="1892138"/>
            <a:ext cx="9922763" cy="4462760"/>
          </a:xfrm>
          <a:prstGeom prst="rect">
            <a:avLst/>
          </a:prstGeom>
          <a:noFill/>
        </p:spPr>
        <p:txBody>
          <a:bodyPr wrap="square" rtlCol="0">
            <a:spAutoFit/>
          </a:bodyPr>
          <a:lstStyle/>
          <a:p>
            <a:r>
              <a:rPr lang="en-US" sz="2800" dirty="0"/>
              <a:t>You get to decide! But a key is aligning your social media goals with your greater personal or organizational goals. You may want to include</a:t>
            </a:r>
          </a:p>
          <a:p>
            <a:r>
              <a:rPr lang="en-US" sz="2800" dirty="0"/>
              <a:t> </a:t>
            </a:r>
          </a:p>
          <a:p>
            <a:pPr marL="800100" lvl="1" indent="-342900">
              <a:buFont typeface="Arial" panose="020B0604020202020204" pitchFamily="34" charset="0"/>
              <a:buChar char="•"/>
            </a:pPr>
            <a:r>
              <a:rPr lang="en-US" sz="2400" dirty="0"/>
              <a:t>Engagement &amp; awareness</a:t>
            </a:r>
          </a:p>
          <a:p>
            <a:pPr marL="800100" lvl="1" indent="-342900">
              <a:buFont typeface="Arial" panose="020B0604020202020204" pitchFamily="34" charset="0"/>
              <a:buChar char="•"/>
            </a:pPr>
            <a:r>
              <a:rPr lang="en-US" sz="2400" dirty="0"/>
              <a:t>Developing and maintaining donors/customers</a:t>
            </a:r>
          </a:p>
          <a:p>
            <a:pPr marL="800100" lvl="1" indent="-342900">
              <a:buFont typeface="Arial" panose="020B0604020202020204" pitchFamily="34" charset="0"/>
              <a:buChar char="•"/>
            </a:pPr>
            <a:r>
              <a:rPr lang="en-US" sz="2400" dirty="0"/>
              <a:t>Building your email list</a:t>
            </a:r>
          </a:p>
          <a:p>
            <a:pPr marL="800100" lvl="1" indent="-342900">
              <a:buFont typeface="Arial" panose="020B0604020202020204" pitchFamily="34" charset="0"/>
              <a:buChar char="•"/>
            </a:pPr>
            <a:r>
              <a:rPr lang="en-US" sz="2400" dirty="0"/>
              <a:t>Leadership/subject matter expertise/passion</a:t>
            </a:r>
          </a:p>
          <a:p>
            <a:pPr marL="800100" lvl="1" indent="-342900">
              <a:buFont typeface="Arial" panose="020B0604020202020204" pitchFamily="34" charset="0"/>
              <a:buChar char="•"/>
            </a:pPr>
            <a:r>
              <a:rPr lang="en-US" sz="2400" dirty="0"/>
              <a:t>Contributing to relevant conversations in general - Collective Impact! </a:t>
            </a:r>
          </a:p>
          <a:p>
            <a:pPr marL="800100" lvl="1" indent="-342900">
              <a:buFont typeface="Arial" panose="020B0604020202020204" pitchFamily="34" charset="0"/>
              <a:buChar char="•"/>
            </a:pPr>
            <a:r>
              <a:rPr lang="en-US" sz="2400" dirty="0"/>
              <a:t>Sales (of artistic product, tickets, etc.)</a:t>
            </a:r>
          </a:p>
          <a:p>
            <a:endParaRPr lang="en-US" sz="2800" dirty="0"/>
          </a:p>
        </p:txBody>
      </p:sp>
    </p:spTree>
    <p:extLst>
      <p:ext uri="{BB962C8B-B14F-4D97-AF65-F5344CB8AC3E}">
        <p14:creationId xmlns:p14="http://schemas.microsoft.com/office/powerpoint/2010/main" val="9582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06024" cy="1499616"/>
          </a:xfrm>
        </p:spPr>
        <p:txBody>
          <a:bodyPr/>
          <a:lstStyle/>
          <a:p>
            <a:r>
              <a:rPr lang="en-US" dirty="0">
                <a:solidFill>
                  <a:schemeClr val="accent2">
                    <a:lumMod val="60000"/>
                    <a:lumOff val="40000"/>
                  </a:schemeClr>
                </a:solidFill>
              </a:rPr>
              <a:t>How do we measure social media success?</a:t>
            </a:r>
          </a:p>
        </p:txBody>
      </p:sp>
      <p:sp>
        <p:nvSpPr>
          <p:cNvPr id="5" name="TextBox 4"/>
          <p:cNvSpPr txBox="1"/>
          <p:nvPr/>
        </p:nvSpPr>
        <p:spPr>
          <a:xfrm>
            <a:off x="1024128" y="2165407"/>
            <a:ext cx="9922763" cy="3970318"/>
          </a:xfrm>
          <a:prstGeom prst="rect">
            <a:avLst/>
          </a:prstGeom>
          <a:noFill/>
        </p:spPr>
        <p:txBody>
          <a:bodyPr wrap="square" rtlCol="0">
            <a:spAutoFit/>
          </a:bodyPr>
          <a:lstStyle/>
          <a:p>
            <a:r>
              <a:rPr lang="en-US" sz="2800" dirty="0"/>
              <a:t>We must track metrics on a regular basis.</a:t>
            </a:r>
          </a:p>
          <a:p>
            <a:r>
              <a:rPr lang="en-US" sz="2800" dirty="0"/>
              <a:t> </a:t>
            </a:r>
          </a:p>
          <a:p>
            <a:pPr marL="800100" lvl="1" indent="-342900" fontAlgn="base">
              <a:buFont typeface="Arial" panose="020B0604020202020204" pitchFamily="34" charset="0"/>
              <a:buChar char="•"/>
            </a:pPr>
            <a:r>
              <a:rPr lang="en-US" sz="2400" dirty="0"/>
              <a:t>Number of friends/followers; likes/favorites</a:t>
            </a:r>
          </a:p>
          <a:p>
            <a:pPr marL="800100" lvl="1" indent="-342900" fontAlgn="base">
              <a:buFont typeface="Arial" panose="020B0604020202020204" pitchFamily="34" charset="0"/>
              <a:buChar char="•"/>
            </a:pPr>
            <a:r>
              <a:rPr lang="en-US" sz="2400" dirty="0"/>
              <a:t>Number and quality of comments, conversations</a:t>
            </a:r>
          </a:p>
          <a:p>
            <a:pPr marL="800100" lvl="1" indent="-342900" fontAlgn="base">
              <a:buFont typeface="Arial" panose="020B0604020202020204" pitchFamily="34" charset="0"/>
              <a:buChar char="•"/>
            </a:pPr>
            <a:r>
              <a:rPr lang="en-US" sz="2400" dirty="0"/>
              <a:t>Size and open/click rates on your posts and emails</a:t>
            </a:r>
          </a:p>
          <a:p>
            <a:pPr marL="800100" lvl="1" indent="-342900" fontAlgn="base">
              <a:buFont typeface="Arial" panose="020B0604020202020204" pitchFamily="34" charset="0"/>
              <a:buChar char="•"/>
            </a:pPr>
            <a:r>
              <a:rPr lang="en-US" sz="2400" dirty="0"/>
              <a:t>Re-shares of your posts and emails</a:t>
            </a:r>
          </a:p>
          <a:p>
            <a:pPr marL="800100" lvl="1" indent="-342900" fontAlgn="base">
              <a:buFont typeface="Arial" panose="020B0604020202020204" pitchFamily="34" charset="0"/>
              <a:buChar char="•"/>
            </a:pPr>
            <a:r>
              <a:rPr lang="en-US" sz="2400" dirty="0"/>
              <a:t>Other social mentions, press or opportunities that arise from your social media presence</a:t>
            </a:r>
          </a:p>
          <a:p>
            <a:pPr marL="800100" lvl="1" indent="-342900" fontAlgn="base">
              <a:buFont typeface="Arial" panose="020B0604020202020204" pitchFamily="34" charset="0"/>
              <a:buChar char="•"/>
            </a:pPr>
            <a:r>
              <a:rPr lang="en-US" sz="2400" dirty="0"/>
              <a:t>Financial impact - on sales, donations, marketing costs</a:t>
            </a:r>
          </a:p>
          <a:p>
            <a:endParaRPr lang="en-US" sz="2800" dirty="0"/>
          </a:p>
        </p:txBody>
      </p:sp>
    </p:spTree>
    <p:extLst>
      <p:ext uri="{BB962C8B-B14F-4D97-AF65-F5344CB8AC3E}">
        <p14:creationId xmlns:p14="http://schemas.microsoft.com/office/powerpoint/2010/main" val="404431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06024" cy="1499616"/>
          </a:xfrm>
        </p:spPr>
        <p:txBody>
          <a:bodyPr/>
          <a:lstStyle/>
          <a:p>
            <a:r>
              <a:rPr lang="en-US" dirty="0">
                <a:solidFill>
                  <a:schemeClr val="accent2">
                    <a:lumMod val="60000"/>
                    <a:lumOff val="40000"/>
                  </a:schemeClr>
                </a:solidFill>
              </a:rPr>
              <a:t>How do we measure social media success?</a:t>
            </a:r>
          </a:p>
        </p:txBody>
      </p:sp>
      <p:sp>
        <p:nvSpPr>
          <p:cNvPr id="5" name="TextBox 4"/>
          <p:cNvSpPr txBox="1"/>
          <p:nvPr/>
        </p:nvSpPr>
        <p:spPr>
          <a:xfrm>
            <a:off x="1113098" y="1892138"/>
            <a:ext cx="9922763" cy="4708981"/>
          </a:xfrm>
          <a:prstGeom prst="rect">
            <a:avLst/>
          </a:prstGeom>
          <a:noFill/>
        </p:spPr>
        <p:txBody>
          <a:bodyPr wrap="square" rtlCol="0">
            <a:spAutoFit/>
          </a:bodyPr>
          <a:lstStyle/>
          <a:p>
            <a:r>
              <a:rPr lang="en-US" sz="2800" dirty="0"/>
              <a:t>Use tools to collect metrics</a:t>
            </a:r>
          </a:p>
          <a:p>
            <a:r>
              <a:rPr lang="en-US" sz="2800" dirty="0"/>
              <a:t> </a:t>
            </a:r>
          </a:p>
          <a:p>
            <a:pPr marL="800100" lvl="1" indent="-342900" fontAlgn="base">
              <a:buFont typeface="Arial" panose="020B0604020202020204" pitchFamily="34" charset="0"/>
              <a:buChar char="•"/>
            </a:pPr>
            <a:r>
              <a:rPr lang="en-US" sz="2400" dirty="0"/>
              <a:t>Platform-supplied metrics and tools</a:t>
            </a:r>
          </a:p>
          <a:p>
            <a:pPr marL="800100" lvl="1" indent="-342900" fontAlgn="base">
              <a:buFont typeface="Arial" panose="020B0604020202020204" pitchFamily="34" charset="0"/>
              <a:buChar char="•"/>
            </a:pPr>
            <a:r>
              <a:rPr lang="en-US" sz="2400" dirty="0"/>
              <a:t>Third party social media management tools</a:t>
            </a:r>
          </a:p>
          <a:p>
            <a:pPr marL="1257300" lvl="2" indent="-342900" fontAlgn="base">
              <a:buFont typeface="Arial" panose="020B0604020202020204" pitchFamily="34" charset="0"/>
              <a:buChar char="•"/>
            </a:pPr>
            <a:r>
              <a:rPr lang="en-US" sz="2400" dirty="0"/>
              <a:t>Dashboards</a:t>
            </a:r>
          </a:p>
          <a:p>
            <a:pPr marL="1257300" lvl="2" indent="-342900" fontAlgn="base">
              <a:buFont typeface="Arial" panose="020B0604020202020204" pitchFamily="34" charset="0"/>
              <a:buChar char="•"/>
            </a:pPr>
            <a:r>
              <a:rPr lang="en-US" sz="2400" dirty="0"/>
              <a:t>Link </a:t>
            </a:r>
            <a:r>
              <a:rPr lang="en-US" sz="2400" dirty="0" err="1"/>
              <a:t>shorteners</a:t>
            </a:r>
            <a:endParaRPr lang="en-US" sz="2400" dirty="0"/>
          </a:p>
          <a:p>
            <a:pPr marL="1257300" lvl="2" indent="-342900" fontAlgn="base">
              <a:buFont typeface="Arial" panose="020B0604020202020204" pitchFamily="34" charset="0"/>
              <a:buChar char="•"/>
            </a:pPr>
            <a:r>
              <a:rPr lang="en-US" sz="2400" dirty="0"/>
              <a:t>Schedulers</a:t>
            </a:r>
          </a:p>
          <a:p>
            <a:pPr marL="800100" lvl="1" indent="-342900" fontAlgn="base">
              <a:buFont typeface="Arial" panose="020B0604020202020204" pitchFamily="34" charset="0"/>
              <a:buChar char="•"/>
            </a:pPr>
            <a:r>
              <a:rPr lang="en-US" sz="2400" dirty="0"/>
              <a:t>You may want to combine and save your metrics in a spreadsheet</a:t>
            </a:r>
          </a:p>
          <a:p>
            <a:pPr marL="800100" lvl="1" indent="-342900" fontAlgn="base">
              <a:buFont typeface="Arial" panose="020B0604020202020204" pitchFamily="34" charset="0"/>
              <a:buChar char="•"/>
            </a:pPr>
            <a:r>
              <a:rPr lang="en-US" sz="2400" dirty="0"/>
              <a:t>At least download your reports to save</a:t>
            </a:r>
          </a:p>
          <a:p>
            <a:pPr marL="800100" lvl="1" indent="-342900" fontAlgn="base">
              <a:buFont typeface="Arial" panose="020B0604020202020204" pitchFamily="34" charset="0"/>
              <a:buChar char="•"/>
            </a:pPr>
            <a:r>
              <a:rPr lang="en-US" sz="2400" dirty="0"/>
              <a:t>Change your date ranges when possible to generate monthly, quarterly, annual reports</a:t>
            </a:r>
          </a:p>
          <a:p>
            <a:endParaRPr lang="en-US" sz="2800" dirty="0"/>
          </a:p>
        </p:txBody>
      </p:sp>
    </p:spTree>
    <p:extLst>
      <p:ext uri="{BB962C8B-B14F-4D97-AF65-F5344CB8AC3E}">
        <p14:creationId xmlns:p14="http://schemas.microsoft.com/office/powerpoint/2010/main" val="389753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65" y="1247368"/>
            <a:ext cx="10127348" cy="1191033"/>
          </a:xfrm>
        </p:spPr>
        <p:txBody>
          <a:bodyPr>
            <a:normAutofit fontScale="90000"/>
          </a:bodyPr>
          <a:lstStyle/>
          <a:p>
            <a:r>
              <a:rPr lang="en-US" dirty="0">
                <a:solidFill>
                  <a:schemeClr val="accent2">
                    <a:lumMod val="60000"/>
                    <a:lumOff val="40000"/>
                  </a:schemeClr>
                </a:solidFill>
              </a:rPr>
              <a:t>Be </a:t>
            </a:r>
            <a:br>
              <a:rPr lang="en-US" dirty="0">
                <a:solidFill>
                  <a:schemeClr val="accent2">
                    <a:lumMod val="60000"/>
                    <a:lumOff val="40000"/>
                  </a:schemeClr>
                </a:solidFill>
              </a:rPr>
            </a:br>
            <a:r>
              <a:rPr lang="en-US" dirty="0">
                <a:solidFill>
                  <a:schemeClr val="accent2">
                    <a:lumMod val="60000"/>
                    <a:lumOff val="40000"/>
                  </a:schemeClr>
                </a:solidFill>
              </a:rPr>
              <a:t>informed</a:t>
            </a:r>
            <a:br>
              <a:rPr lang="en-US" dirty="0">
                <a:solidFill>
                  <a:schemeClr val="accent2">
                    <a:lumMod val="60000"/>
                    <a:lumOff val="40000"/>
                  </a:schemeClr>
                </a:solidFill>
              </a:rPr>
            </a:br>
            <a:r>
              <a:rPr lang="en-US" dirty="0">
                <a:solidFill>
                  <a:schemeClr val="accent2">
                    <a:lumMod val="60000"/>
                    <a:lumOff val="40000"/>
                  </a:schemeClr>
                </a:solidFill>
              </a:rPr>
              <a:t>by your </a:t>
            </a:r>
            <a:br>
              <a:rPr lang="en-US" dirty="0">
                <a:solidFill>
                  <a:schemeClr val="accent2">
                    <a:lumMod val="60000"/>
                    <a:lumOff val="40000"/>
                  </a:schemeClr>
                </a:solidFill>
              </a:rPr>
            </a:br>
            <a:r>
              <a:rPr lang="en-US" dirty="0">
                <a:solidFill>
                  <a:schemeClr val="accent2">
                    <a:lumMod val="60000"/>
                    <a:lumOff val="40000"/>
                  </a:schemeClr>
                </a:solidFill>
              </a:rPr>
              <a:t>metrics</a:t>
            </a:r>
          </a:p>
        </p:txBody>
      </p:sp>
      <p:sp>
        <p:nvSpPr>
          <p:cNvPr id="9" name="TextBox 8"/>
          <p:cNvSpPr txBox="1"/>
          <p:nvPr/>
        </p:nvSpPr>
        <p:spPr>
          <a:xfrm>
            <a:off x="1113098" y="5780690"/>
            <a:ext cx="2397357" cy="369332"/>
          </a:xfrm>
          <a:prstGeom prst="rect">
            <a:avLst/>
          </a:prstGeom>
          <a:solidFill>
            <a:schemeClr val="accent1"/>
          </a:solidFill>
        </p:spPr>
        <p:txBody>
          <a:bodyPr wrap="square" rtlCol="0">
            <a:spAutoFit/>
          </a:bodyPr>
          <a:lstStyle/>
          <a:p>
            <a:r>
              <a:rPr lang="en-US" dirty="0"/>
              <a:t>Example from Twitter</a:t>
            </a:r>
          </a:p>
        </p:txBody>
      </p:sp>
      <p:pic>
        <p:nvPicPr>
          <p:cNvPr id="3" name="Picture 2"/>
          <p:cNvPicPr>
            <a:picLocks noChangeAspect="1"/>
          </p:cNvPicPr>
          <p:nvPr/>
        </p:nvPicPr>
        <p:blipFill>
          <a:blip r:embed="rId2"/>
          <a:stretch>
            <a:fillRect/>
          </a:stretch>
        </p:blipFill>
        <p:spPr>
          <a:xfrm>
            <a:off x="4183117" y="93480"/>
            <a:ext cx="7902781" cy="6764520"/>
          </a:xfrm>
          <a:prstGeom prst="rect">
            <a:avLst/>
          </a:prstGeom>
        </p:spPr>
      </p:pic>
    </p:spTree>
    <p:extLst>
      <p:ext uri="{BB962C8B-B14F-4D97-AF65-F5344CB8AC3E}">
        <p14:creationId xmlns:p14="http://schemas.microsoft.com/office/powerpoint/2010/main" val="154220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169389" cy="1499616"/>
          </a:xfrm>
        </p:spPr>
        <p:txBody>
          <a:bodyPr/>
          <a:lstStyle/>
          <a:p>
            <a:r>
              <a:rPr lang="en-US" dirty="0">
                <a:solidFill>
                  <a:schemeClr val="accent2">
                    <a:lumMod val="60000"/>
                    <a:lumOff val="40000"/>
                  </a:schemeClr>
                </a:solidFill>
              </a:rPr>
              <a:t>Be informed by your metrics</a:t>
            </a:r>
          </a:p>
        </p:txBody>
      </p:sp>
      <p:sp>
        <p:nvSpPr>
          <p:cNvPr id="5" name="TextBox 4"/>
          <p:cNvSpPr txBox="1"/>
          <p:nvPr/>
        </p:nvSpPr>
        <p:spPr>
          <a:xfrm>
            <a:off x="1113099" y="2189935"/>
            <a:ext cx="9344694" cy="954107"/>
          </a:xfrm>
          <a:prstGeom prst="rect">
            <a:avLst/>
          </a:prstGeom>
          <a:noFill/>
        </p:spPr>
        <p:txBody>
          <a:bodyPr wrap="square" rtlCol="0">
            <a:spAutoFit/>
          </a:bodyPr>
          <a:lstStyle/>
          <a:p>
            <a:r>
              <a:rPr lang="en-US" sz="2800" dirty="0"/>
              <a:t>What made this a success? Subject matter? Actual image? Hashtags? Account tagging? </a:t>
            </a:r>
          </a:p>
        </p:txBody>
      </p:sp>
      <p:pic>
        <p:nvPicPr>
          <p:cNvPr id="4" name="Picture 3"/>
          <p:cNvPicPr>
            <a:picLocks noChangeAspect="1"/>
          </p:cNvPicPr>
          <p:nvPr/>
        </p:nvPicPr>
        <p:blipFill>
          <a:blip r:embed="rId2"/>
          <a:stretch>
            <a:fillRect/>
          </a:stretch>
        </p:blipFill>
        <p:spPr>
          <a:xfrm>
            <a:off x="1024128" y="3454949"/>
            <a:ext cx="6781800" cy="1924050"/>
          </a:xfrm>
          <a:prstGeom prst="rect">
            <a:avLst/>
          </a:prstGeom>
        </p:spPr>
      </p:pic>
      <p:sp>
        <p:nvSpPr>
          <p:cNvPr id="3" name="TextBox 2"/>
          <p:cNvSpPr txBox="1"/>
          <p:nvPr/>
        </p:nvSpPr>
        <p:spPr>
          <a:xfrm>
            <a:off x="1024127" y="5689906"/>
            <a:ext cx="2249214" cy="369332"/>
          </a:xfrm>
          <a:prstGeom prst="rect">
            <a:avLst/>
          </a:prstGeom>
          <a:solidFill>
            <a:schemeClr val="accent1"/>
          </a:solidFill>
        </p:spPr>
        <p:txBody>
          <a:bodyPr wrap="square" rtlCol="0">
            <a:spAutoFit/>
          </a:bodyPr>
          <a:lstStyle/>
          <a:p>
            <a:r>
              <a:rPr lang="en-US" dirty="0"/>
              <a:t>Example from Buffer</a:t>
            </a:r>
          </a:p>
        </p:txBody>
      </p:sp>
    </p:spTree>
    <p:extLst>
      <p:ext uri="{BB962C8B-B14F-4D97-AF65-F5344CB8AC3E}">
        <p14:creationId xmlns:p14="http://schemas.microsoft.com/office/powerpoint/2010/main" val="171832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127348" cy="1499616"/>
          </a:xfrm>
        </p:spPr>
        <p:txBody>
          <a:bodyPr/>
          <a:lstStyle/>
          <a:p>
            <a:r>
              <a:rPr lang="en-US" dirty="0">
                <a:solidFill>
                  <a:schemeClr val="accent2">
                    <a:lumMod val="60000"/>
                    <a:lumOff val="40000"/>
                  </a:schemeClr>
                </a:solidFill>
              </a:rPr>
              <a:t>Be informed by your metrics</a:t>
            </a:r>
          </a:p>
        </p:txBody>
      </p:sp>
      <p:pic>
        <p:nvPicPr>
          <p:cNvPr id="7" name="Picture 6"/>
          <p:cNvPicPr>
            <a:picLocks noChangeAspect="1"/>
          </p:cNvPicPr>
          <p:nvPr/>
        </p:nvPicPr>
        <p:blipFill>
          <a:blip r:embed="rId2"/>
          <a:stretch>
            <a:fillRect/>
          </a:stretch>
        </p:blipFill>
        <p:spPr>
          <a:xfrm>
            <a:off x="1124607" y="1787262"/>
            <a:ext cx="9727588" cy="4794785"/>
          </a:xfrm>
          <a:prstGeom prst="rect">
            <a:avLst/>
          </a:prstGeom>
        </p:spPr>
      </p:pic>
      <p:sp>
        <p:nvSpPr>
          <p:cNvPr id="4" name="TextBox 3"/>
          <p:cNvSpPr txBox="1"/>
          <p:nvPr/>
        </p:nvSpPr>
        <p:spPr>
          <a:xfrm>
            <a:off x="1124607" y="6213816"/>
            <a:ext cx="2249214" cy="369332"/>
          </a:xfrm>
          <a:prstGeom prst="rect">
            <a:avLst/>
          </a:prstGeom>
          <a:solidFill>
            <a:schemeClr val="accent1"/>
          </a:solidFill>
        </p:spPr>
        <p:txBody>
          <a:bodyPr wrap="square" rtlCol="0">
            <a:spAutoFit/>
          </a:bodyPr>
          <a:lstStyle/>
          <a:p>
            <a:r>
              <a:rPr lang="en-US" dirty="0"/>
              <a:t>Example from bit.ly</a:t>
            </a:r>
          </a:p>
        </p:txBody>
      </p:sp>
    </p:spTree>
    <p:extLst>
      <p:ext uri="{BB962C8B-B14F-4D97-AF65-F5344CB8AC3E}">
        <p14:creationId xmlns:p14="http://schemas.microsoft.com/office/powerpoint/2010/main" val="711207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15120</TotalTime>
  <Words>564</Words>
  <Application>Microsoft Office PowerPoint</Application>
  <PresentationFormat>Widescreen</PresentationFormat>
  <Paragraphs>95</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Tw Cen MT</vt:lpstr>
      <vt:lpstr>Wingdings 3</vt:lpstr>
      <vt:lpstr>Integral</vt:lpstr>
      <vt:lpstr>Defining and measuring Social media success</vt:lpstr>
      <vt:lpstr>Session description</vt:lpstr>
      <vt:lpstr>Introductions</vt:lpstr>
      <vt:lpstr>What is social media success?</vt:lpstr>
      <vt:lpstr>How do we measure social media success?</vt:lpstr>
      <vt:lpstr>How do we measure social media success?</vt:lpstr>
      <vt:lpstr>Be  informed by your  metrics</vt:lpstr>
      <vt:lpstr>Be informed by your metrics</vt:lpstr>
      <vt:lpstr>Be informed by your metrics</vt:lpstr>
      <vt:lpstr>Be informed by your  metrics</vt:lpstr>
      <vt:lpstr>Be informed by your  metrics</vt:lpstr>
      <vt:lpstr>Technology TOOLS</vt:lpstr>
      <vt:lpstr>Technology TOOLS</vt:lpstr>
      <vt:lpstr>Three Keys</vt:lpstr>
      <vt:lpstr>You can do it!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blogging</dc:title>
  <dc:creator>Kory Wells</dc:creator>
  <cp:lastModifiedBy>Kory Wells</cp:lastModifiedBy>
  <cp:revision>121</cp:revision>
  <dcterms:created xsi:type="dcterms:W3CDTF">2014-03-09T18:47:52Z</dcterms:created>
  <dcterms:modified xsi:type="dcterms:W3CDTF">2016-06-14T15:22:32Z</dcterms:modified>
</cp:coreProperties>
</file>