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1" r:id="rId1"/>
  </p:sldMasterIdLst>
  <p:notesMasterIdLst>
    <p:notesMasterId r:id="rId20"/>
  </p:notesMasterIdLst>
  <p:sldIdLst>
    <p:sldId id="256" r:id="rId2"/>
    <p:sldId id="257" r:id="rId3"/>
    <p:sldId id="309" r:id="rId4"/>
    <p:sldId id="259" r:id="rId5"/>
    <p:sldId id="310" r:id="rId6"/>
    <p:sldId id="311" r:id="rId7"/>
    <p:sldId id="312" r:id="rId8"/>
    <p:sldId id="313" r:id="rId9"/>
    <p:sldId id="314" r:id="rId10"/>
    <p:sldId id="315" r:id="rId11"/>
    <p:sldId id="317" r:id="rId12"/>
    <p:sldId id="316" r:id="rId13"/>
    <p:sldId id="318" r:id="rId14"/>
    <p:sldId id="319" r:id="rId15"/>
    <p:sldId id="304" r:id="rId16"/>
    <p:sldId id="306" r:id="rId17"/>
    <p:sldId id="303" r:id="rId18"/>
    <p:sldId id="30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074" autoAdjust="0"/>
  </p:normalViewPr>
  <p:slideViewPr>
    <p:cSldViewPr snapToGrid="0">
      <p:cViewPr varScale="1">
        <p:scale>
          <a:sx n="91" d="100"/>
          <a:sy n="91" d="100"/>
        </p:scale>
        <p:origin x="13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7D78D5-F984-427E-ABBE-3F8FA4FE6C17}" type="doc">
      <dgm:prSet loTypeId="urn:microsoft.com/office/officeart/2005/8/layout/radial4" loCatId="relationship" qsTypeId="urn:microsoft.com/office/officeart/2005/8/quickstyle/simple2" qsCatId="simple" csTypeId="urn:microsoft.com/office/officeart/2005/8/colors/colorful1" csCatId="colorful" phldr="1"/>
      <dgm:spPr/>
      <dgm:t>
        <a:bodyPr/>
        <a:lstStyle/>
        <a:p>
          <a:endParaRPr lang="en-US"/>
        </a:p>
      </dgm:t>
    </dgm:pt>
    <dgm:pt modelId="{A31D44DA-7281-40F0-9FB2-1444F2021B08}">
      <dgm:prSet phldrT="[Text]"/>
      <dgm:spPr/>
      <dgm:t>
        <a:bodyPr/>
        <a:lstStyle/>
        <a:p>
          <a:r>
            <a:rPr lang="en-US" dirty="0"/>
            <a:t>Strategy</a:t>
          </a:r>
        </a:p>
      </dgm:t>
    </dgm:pt>
    <dgm:pt modelId="{F8B60D3C-FFCB-4B84-B5E6-AA58B3686DD9}" type="parTrans" cxnId="{E5D09112-7A56-413E-AD21-32436D47735B}">
      <dgm:prSet/>
      <dgm:spPr/>
      <dgm:t>
        <a:bodyPr/>
        <a:lstStyle/>
        <a:p>
          <a:endParaRPr lang="en-US"/>
        </a:p>
      </dgm:t>
    </dgm:pt>
    <dgm:pt modelId="{6C555AA1-EEE1-4094-9FFA-D783F0707534}" type="sibTrans" cxnId="{E5D09112-7A56-413E-AD21-32436D47735B}">
      <dgm:prSet/>
      <dgm:spPr/>
      <dgm:t>
        <a:bodyPr/>
        <a:lstStyle/>
        <a:p>
          <a:endParaRPr lang="en-US"/>
        </a:p>
      </dgm:t>
    </dgm:pt>
    <dgm:pt modelId="{0FEBFA8C-8E61-4BF1-AB25-954288C6F7A6}">
      <dgm:prSet phldrT="[Text]"/>
      <dgm:spPr/>
      <dgm:t>
        <a:bodyPr/>
        <a:lstStyle/>
        <a:p>
          <a:r>
            <a:rPr lang="en-US" dirty="0"/>
            <a:t>Technology</a:t>
          </a:r>
        </a:p>
      </dgm:t>
    </dgm:pt>
    <dgm:pt modelId="{F23E2E7E-08D3-46F0-B112-F2887001AD20}" type="parTrans" cxnId="{CEAAD4DA-EADE-4F16-AD4E-1ABFAA4A2B3D}">
      <dgm:prSet/>
      <dgm:spPr/>
      <dgm:t>
        <a:bodyPr/>
        <a:lstStyle/>
        <a:p>
          <a:endParaRPr lang="en-US"/>
        </a:p>
      </dgm:t>
    </dgm:pt>
    <dgm:pt modelId="{E730969E-7CB1-4A53-9756-641DBB0B7C64}" type="sibTrans" cxnId="{CEAAD4DA-EADE-4F16-AD4E-1ABFAA4A2B3D}">
      <dgm:prSet/>
      <dgm:spPr/>
      <dgm:t>
        <a:bodyPr/>
        <a:lstStyle/>
        <a:p>
          <a:endParaRPr lang="en-US"/>
        </a:p>
      </dgm:t>
    </dgm:pt>
    <dgm:pt modelId="{A5D03B9D-63C9-4B6F-B75E-718B7207AD25}">
      <dgm:prSet phldrT="[Text]"/>
      <dgm:spPr/>
      <dgm:t>
        <a:bodyPr/>
        <a:lstStyle/>
        <a:p>
          <a:r>
            <a:rPr lang="en-US" dirty="0"/>
            <a:t> Best social media</a:t>
          </a:r>
        </a:p>
      </dgm:t>
    </dgm:pt>
    <dgm:pt modelId="{CE684EED-04F0-4A53-AE91-9A15A979491B}" type="parTrans" cxnId="{FA1F04C5-4E3F-435E-8191-9329FA8CBE6C}">
      <dgm:prSet/>
      <dgm:spPr/>
      <dgm:t>
        <a:bodyPr/>
        <a:lstStyle/>
        <a:p>
          <a:endParaRPr lang="en-US"/>
        </a:p>
      </dgm:t>
    </dgm:pt>
    <dgm:pt modelId="{FA37CD91-FF4C-4144-8366-D75B0ED22DE5}" type="sibTrans" cxnId="{FA1F04C5-4E3F-435E-8191-9329FA8CBE6C}">
      <dgm:prSet/>
      <dgm:spPr/>
      <dgm:t>
        <a:bodyPr/>
        <a:lstStyle/>
        <a:p>
          <a:endParaRPr lang="en-US"/>
        </a:p>
      </dgm:t>
    </dgm:pt>
    <dgm:pt modelId="{423A84D8-88C8-4D25-9434-8AFFFE9ED892}">
      <dgm:prSet phldrT="[Text]"/>
      <dgm:spPr/>
      <dgm:t>
        <a:bodyPr/>
        <a:lstStyle/>
        <a:p>
          <a:r>
            <a:rPr lang="en-US"/>
            <a:t>Philosophy</a:t>
          </a:r>
          <a:endParaRPr lang="en-US" dirty="0"/>
        </a:p>
      </dgm:t>
    </dgm:pt>
    <dgm:pt modelId="{1682FF6E-CE8B-44B9-A9AC-4D5A932A43D6}" type="parTrans" cxnId="{81018594-A916-441B-9244-DECB29436682}">
      <dgm:prSet/>
      <dgm:spPr/>
      <dgm:t>
        <a:bodyPr/>
        <a:lstStyle/>
        <a:p>
          <a:endParaRPr lang="en-US"/>
        </a:p>
      </dgm:t>
    </dgm:pt>
    <dgm:pt modelId="{6947D1FD-8658-4F9B-A2D9-75DE6718480F}" type="sibTrans" cxnId="{81018594-A916-441B-9244-DECB29436682}">
      <dgm:prSet/>
      <dgm:spPr/>
      <dgm:t>
        <a:bodyPr/>
        <a:lstStyle/>
        <a:p>
          <a:endParaRPr lang="en-US"/>
        </a:p>
      </dgm:t>
    </dgm:pt>
    <dgm:pt modelId="{2A14806B-41BA-4F9D-9B35-A417F9C26EA1}" type="pres">
      <dgm:prSet presAssocID="{737D78D5-F984-427E-ABBE-3F8FA4FE6C17}" presName="cycle" presStyleCnt="0">
        <dgm:presLayoutVars>
          <dgm:chMax val="1"/>
          <dgm:dir/>
          <dgm:animLvl val="ctr"/>
          <dgm:resizeHandles val="exact"/>
        </dgm:presLayoutVars>
      </dgm:prSet>
      <dgm:spPr/>
    </dgm:pt>
    <dgm:pt modelId="{E785B0A3-E157-4C78-A8CA-F49DB6763957}" type="pres">
      <dgm:prSet presAssocID="{A5D03B9D-63C9-4B6F-B75E-718B7207AD25}" presName="centerShape" presStyleLbl="node0" presStyleIdx="0" presStyleCnt="1"/>
      <dgm:spPr/>
    </dgm:pt>
    <dgm:pt modelId="{3FAFFA50-0551-4D4B-A343-547C2A6F96E4}" type="pres">
      <dgm:prSet presAssocID="{1682FF6E-CE8B-44B9-A9AC-4D5A932A43D6}" presName="parTrans" presStyleLbl="bgSibTrans2D1" presStyleIdx="0" presStyleCnt="3"/>
      <dgm:spPr/>
    </dgm:pt>
    <dgm:pt modelId="{BB724494-A960-4290-B41B-BCE98BB7133E}" type="pres">
      <dgm:prSet presAssocID="{423A84D8-88C8-4D25-9434-8AFFFE9ED892}" presName="node" presStyleLbl="node1" presStyleIdx="0" presStyleCnt="3">
        <dgm:presLayoutVars>
          <dgm:bulletEnabled val="1"/>
        </dgm:presLayoutVars>
      </dgm:prSet>
      <dgm:spPr/>
    </dgm:pt>
    <dgm:pt modelId="{73866FD5-497C-4572-A61F-D78FE6891BD9}" type="pres">
      <dgm:prSet presAssocID="{F8B60D3C-FFCB-4B84-B5E6-AA58B3686DD9}" presName="parTrans" presStyleLbl="bgSibTrans2D1" presStyleIdx="1" presStyleCnt="3"/>
      <dgm:spPr/>
    </dgm:pt>
    <dgm:pt modelId="{0436218A-18B6-48BB-9C9B-BD7B3E05150B}" type="pres">
      <dgm:prSet presAssocID="{A31D44DA-7281-40F0-9FB2-1444F2021B08}" presName="node" presStyleLbl="node1" presStyleIdx="1" presStyleCnt="3">
        <dgm:presLayoutVars>
          <dgm:bulletEnabled val="1"/>
        </dgm:presLayoutVars>
      </dgm:prSet>
      <dgm:spPr/>
    </dgm:pt>
    <dgm:pt modelId="{144E459F-D984-41FA-80AC-904252290005}" type="pres">
      <dgm:prSet presAssocID="{F23E2E7E-08D3-46F0-B112-F2887001AD20}" presName="parTrans" presStyleLbl="bgSibTrans2D1" presStyleIdx="2" presStyleCnt="3"/>
      <dgm:spPr/>
    </dgm:pt>
    <dgm:pt modelId="{BFD2C92C-EF24-4CF4-B698-B79F609B8C4A}" type="pres">
      <dgm:prSet presAssocID="{0FEBFA8C-8E61-4BF1-AB25-954288C6F7A6}" presName="node" presStyleLbl="node1" presStyleIdx="2" presStyleCnt="3">
        <dgm:presLayoutVars>
          <dgm:bulletEnabled val="1"/>
        </dgm:presLayoutVars>
      </dgm:prSet>
      <dgm:spPr/>
    </dgm:pt>
  </dgm:ptLst>
  <dgm:cxnLst>
    <dgm:cxn modelId="{6D501F66-B6C9-45DD-98DE-E5AF18718518}" type="presOf" srcId="{F8B60D3C-FFCB-4B84-B5E6-AA58B3686DD9}" destId="{73866FD5-497C-4572-A61F-D78FE6891BD9}" srcOrd="0" destOrd="0" presId="urn:microsoft.com/office/officeart/2005/8/layout/radial4"/>
    <dgm:cxn modelId="{8EE90D19-5E49-4CD0-BDAF-10CD9E1D68D6}" type="presOf" srcId="{F23E2E7E-08D3-46F0-B112-F2887001AD20}" destId="{144E459F-D984-41FA-80AC-904252290005}" srcOrd="0" destOrd="0" presId="urn:microsoft.com/office/officeart/2005/8/layout/radial4"/>
    <dgm:cxn modelId="{81018594-A916-441B-9244-DECB29436682}" srcId="{A5D03B9D-63C9-4B6F-B75E-718B7207AD25}" destId="{423A84D8-88C8-4D25-9434-8AFFFE9ED892}" srcOrd="0" destOrd="0" parTransId="{1682FF6E-CE8B-44B9-A9AC-4D5A932A43D6}" sibTransId="{6947D1FD-8658-4F9B-A2D9-75DE6718480F}"/>
    <dgm:cxn modelId="{E5D09112-7A56-413E-AD21-32436D47735B}" srcId="{A5D03B9D-63C9-4B6F-B75E-718B7207AD25}" destId="{A31D44DA-7281-40F0-9FB2-1444F2021B08}" srcOrd="1" destOrd="0" parTransId="{F8B60D3C-FFCB-4B84-B5E6-AA58B3686DD9}" sibTransId="{6C555AA1-EEE1-4094-9FFA-D783F0707534}"/>
    <dgm:cxn modelId="{B7B023CB-91BA-481E-9F76-C4AB8CCEAEB4}" type="presOf" srcId="{737D78D5-F984-427E-ABBE-3F8FA4FE6C17}" destId="{2A14806B-41BA-4F9D-9B35-A417F9C26EA1}" srcOrd="0" destOrd="0" presId="urn:microsoft.com/office/officeart/2005/8/layout/radial4"/>
    <dgm:cxn modelId="{A400C8E2-9E15-444B-A2BD-D7E30E55A31D}" type="presOf" srcId="{A5D03B9D-63C9-4B6F-B75E-718B7207AD25}" destId="{E785B0A3-E157-4C78-A8CA-F49DB6763957}" srcOrd="0" destOrd="0" presId="urn:microsoft.com/office/officeart/2005/8/layout/radial4"/>
    <dgm:cxn modelId="{FE94A142-9F14-41C3-B014-D2D3A8350B38}" type="presOf" srcId="{0FEBFA8C-8E61-4BF1-AB25-954288C6F7A6}" destId="{BFD2C92C-EF24-4CF4-B698-B79F609B8C4A}" srcOrd="0" destOrd="0" presId="urn:microsoft.com/office/officeart/2005/8/layout/radial4"/>
    <dgm:cxn modelId="{33210662-5939-4691-B588-09C76560AA89}" type="presOf" srcId="{423A84D8-88C8-4D25-9434-8AFFFE9ED892}" destId="{BB724494-A960-4290-B41B-BCE98BB7133E}" srcOrd="0" destOrd="0" presId="urn:microsoft.com/office/officeart/2005/8/layout/radial4"/>
    <dgm:cxn modelId="{A190E044-8C9A-46C8-AC30-9E13F9693224}" type="presOf" srcId="{A31D44DA-7281-40F0-9FB2-1444F2021B08}" destId="{0436218A-18B6-48BB-9C9B-BD7B3E05150B}" srcOrd="0" destOrd="0" presId="urn:microsoft.com/office/officeart/2005/8/layout/radial4"/>
    <dgm:cxn modelId="{1B813862-805A-4BA7-A58B-DD89EDC6B778}" type="presOf" srcId="{1682FF6E-CE8B-44B9-A9AC-4D5A932A43D6}" destId="{3FAFFA50-0551-4D4B-A343-547C2A6F96E4}" srcOrd="0" destOrd="0" presId="urn:microsoft.com/office/officeart/2005/8/layout/radial4"/>
    <dgm:cxn modelId="{CEAAD4DA-EADE-4F16-AD4E-1ABFAA4A2B3D}" srcId="{A5D03B9D-63C9-4B6F-B75E-718B7207AD25}" destId="{0FEBFA8C-8E61-4BF1-AB25-954288C6F7A6}" srcOrd="2" destOrd="0" parTransId="{F23E2E7E-08D3-46F0-B112-F2887001AD20}" sibTransId="{E730969E-7CB1-4A53-9756-641DBB0B7C64}"/>
    <dgm:cxn modelId="{FA1F04C5-4E3F-435E-8191-9329FA8CBE6C}" srcId="{737D78D5-F984-427E-ABBE-3F8FA4FE6C17}" destId="{A5D03B9D-63C9-4B6F-B75E-718B7207AD25}" srcOrd="0" destOrd="0" parTransId="{CE684EED-04F0-4A53-AE91-9A15A979491B}" sibTransId="{FA37CD91-FF4C-4144-8366-D75B0ED22DE5}"/>
    <dgm:cxn modelId="{70493975-8440-4FBE-A468-1096EE0D4868}" type="presParOf" srcId="{2A14806B-41BA-4F9D-9B35-A417F9C26EA1}" destId="{E785B0A3-E157-4C78-A8CA-F49DB6763957}" srcOrd="0" destOrd="0" presId="urn:microsoft.com/office/officeart/2005/8/layout/radial4"/>
    <dgm:cxn modelId="{E7125665-7390-43D5-B694-B2AF6C6E7B27}" type="presParOf" srcId="{2A14806B-41BA-4F9D-9B35-A417F9C26EA1}" destId="{3FAFFA50-0551-4D4B-A343-547C2A6F96E4}" srcOrd="1" destOrd="0" presId="urn:microsoft.com/office/officeart/2005/8/layout/radial4"/>
    <dgm:cxn modelId="{86C8B46F-9987-4093-9B92-3114DD71DC6E}" type="presParOf" srcId="{2A14806B-41BA-4F9D-9B35-A417F9C26EA1}" destId="{BB724494-A960-4290-B41B-BCE98BB7133E}" srcOrd="2" destOrd="0" presId="urn:microsoft.com/office/officeart/2005/8/layout/radial4"/>
    <dgm:cxn modelId="{E68F7ABB-AFB2-4079-9855-2240250ECDC5}" type="presParOf" srcId="{2A14806B-41BA-4F9D-9B35-A417F9C26EA1}" destId="{73866FD5-497C-4572-A61F-D78FE6891BD9}" srcOrd="3" destOrd="0" presId="urn:microsoft.com/office/officeart/2005/8/layout/radial4"/>
    <dgm:cxn modelId="{C9E35DBF-7977-4CC8-9A45-43B0684FF28A}" type="presParOf" srcId="{2A14806B-41BA-4F9D-9B35-A417F9C26EA1}" destId="{0436218A-18B6-48BB-9C9B-BD7B3E05150B}" srcOrd="4" destOrd="0" presId="urn:microsoft.com/office/officeart/2005/8/layout/radial4"/>
    <dgm:cxn modelId="{67A60C4D-4475-4B2F-83C2-91E397767307}" type="presParOf" srcId="{2A14806B-41BA-4F9D-9B35-A417F9C26EA1}" destId="{144E459F-D984-41FA-80AC-904252290005}" srcOrd="5" destOrd="0" presId="urn:microsoft.com/office/officeart/2005/8/layout/radial4"/>
    <dgm:cxn modelId="{16D301F1-D8F5-49C0-9307-C6A62AD3CFF9}" type="presParOf" srcId="{2A14806B-41BA-4F9D-9B35-A417F9C26EA1}" destId="{BFD2C92C-EF24-4CF4-B698-B79F609B8C4A}"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5B0A3-E157-4C78-A8CA-F49DB6763957}">
      <dsp:nvSpPr>
        <dsp:cNvPr id="0" name=""/>
        <dsp:cNvSpPr/>
      </dsp:nvSpPr>
      <dsp:spPr>
        <a:xfrm>
          <a:off x="3268702" y="2977289"/>
          <a:ext cx="2417943" cy="241794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t> Best social media</a:t>
          </a:r>
        </a:p>
      </dsp:txBody>
      <dsp:txXfrm>
        <a:off x="3622802" y="3331389"/>
        <a:ext cx="1709743" cy="1709743"/>
      </dsp:txXfrm>
    </dsp:sp>
    <dsp:sp modelId="{3FAFFA50-0551-4D4B-A343-547C2A6F96E4}">
      <dsp:nvSpPr>
        <dsp:cNvPr id="0" name=""/>
        <dsp:cNvSpPr/>
      </dsp:nvSpPr>
      <dsp:spPr>
        <a:xfrm rot="12900000">
          <a:off x="1626809" y="2525975"/>
          <a:ext cx="1943618" cy="68911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B724494-A960-4290-B41B-BCE98BB7133E}">
      <dsp:nvSpPr>
        <dsp:cNvPr id="0" name=""/>
        <dsp:cNvSpPr/>
      </dsp:nvSpPr>
      <dsp:spPr>
        <a:xfrm>
          <a:off x="654036" y="1394307"/>
          <a:ext cx="2297046" cy="183763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r>
            <a:rPr lang="en-US" sz="3300" kern="1200"/>
            <a:t>Philosophy</a:t>
          </a:r>
          <a:endParaRPr lang="en-US" sz="3300" kern="1200" dirty="0"/>
        </a:p>
      </dsp:txBody>
      <dsp:txXfrm>
        <a:off x="707859" y="1448130"/>
        <a:ext cx="2189400" cy="1729991"/>
      </dsp:txXfrm>
    </dsp:sp>
    <dsp:sp modelId="{73866FD5-497C-4572-A61F-D78FE6891BD9}">
      <dsp:nvSpPr>
        <dsp:cNvPr id="0" name=""/>
        <dsp:cNvSpPr/>
      </dsp:nvSpPr>
      <dsp:spPr>
        <a:xfrm rot="16200000">
          <a:off x="3505864" y="1547802"/>
          <a:ext cx="1943618" cy="68911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436218A-18B6-48BB-9C9B-BD7B3E05150B}">
      <dsp:nvSpPr>
        <dsp:cNvPr id="0" name=""/>
        <dsp:cNvSpPr/>
      </dsp:nvSpPr>
      <dsp:spPr>
        <a:xfrm>
          <a:off x="3329150" y="1730"/>
          <a:ext cx="2297046" cy="183763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r>
            <a:rPr lang="en-US" sz="3300" kern="1200" dirty="0"/>
            <a:t>Strategy</a:t>
          </a:r>
        </a:p>
      </dsp:txBody>
      <dsp:txXfrm>
        <a:off x="3382973" y="55553"/>
        <a:ext cx="2189400" cy="1729991"/>
      </dsp:txXfrm>
    </dsp:sp>
    <dsp:sp modelId="{144E459F-D984-41FA-80AC-904252290005}">
      <dsp:nvSpPr>
        <dsp:cNvPr id="0" name=""/>
        <dsp:cNvSpPr/>
      </dsp:nvSpPr>
      <dsp:spPr>
        <a:xfrm rot="19500000">
          <a:off x="5384919" y="2525975"/>
          <a:ext cx="1943618" cy="68911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FD2C92C-EF24-4CF4-B698-B79F609B8C4A}">
      <dsp:nvSpPr>
        <dsp:cNvPr id="0" name=""/>
        <dsp:cNvSpPr/>
      </dsp:nvSpPr>
      <dsp:spPr>
        <a:xfrm>
          <a:off x="6004264" y="1394307"/>
          <a:ext cx="2297046" cy="183763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2865" tIns="62865" rIns="62865" bIns="62865" numCol="1" spcCol="1270" anchor="ctr" anchorCtr="0">
          <a:noAutofit/>
        </a:bodyPr>
        <a:lstStyle/>
        <a:p>
          <a:pPr marL="0" lvl="0" indent="0" algn="ctr" defTabSz="1466850">
            <a:lnSpc>
              <a:spcPct val="90000"/>
            </a:lnSpc>
            <a:spcBef>
              <a:spcPct val="0"/>
            </a:spcBef>
            <a:spcAft>
              <a:spcPct val="35000"/>
            </a:spcAft>
            <a:buNone/>
          </a:pPr>
          <a:r>
            <a:rPr lang="en-US" sz="3300" kern="1200" dirty="0"/>
            <a:t>Technology</a:t>
          </a:r>
        </a:p>
      </dsp:txBody>
      <dsp:txXfrm>
        <a:off x="6058087" y="1448130"/>
        <a:ext cx="2189400" cy="172999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DF544-F5E4-4291-AADC-25ADEF9B8FEE}" type="datetimeFigureOut">
              <a:rPr lang="en-US" smtClean="0"/>
              <a:t>6/14/2016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8039A-84EA-400E-9D66-88937D744496}" type="slidenum">
              <a:rPr lang="en-US" smtClean="0"/>
              <a:t>‹#›</a:t>
            </a:fld>
            <a:endParaRPr lang="en-US"/>
          </a:p>
        </p:txBody>
      </p:sp>
    </p:spTree>
    <p:extLst>
      <p:ext uri="{BB962C8B-B14F-4D97-AF65-F5344CB8AC3E}">
        <p14:creationId xmlns:p14="http://schemas.microsoft.com/office/powerpoint/2010/main" val="2788319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2</a:t>
            </a:fld>
            <a:endParaRPr lang="en-US"/>
          </a:p>
        </p:txBody>
      </p:sp>
    </p:spTree>
    <p:extLst>
      <p:ext uri="{BB962C8B-B14F-4D97-AF65-F5344CB8AC3E}">
        <p14:creationId xmlns:p14="http://schemas.microsoft.com/office/powerpoint/2010/main" val="2399692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12</a:t>
            </a:fld>
            <a:endParaRPr lang="en-US"/>
          </a:p>
        </p:txBody>
      </p:sp>
    </p:spTree>
    <p:extLst>
      <p:ext uri="{BB962C8B-B14F-4D97-AF65-F5344CB8AC3E}">
        <p14:creationId xmlns:p14="http://schemas.microsoft.com/office/powerpoint/2010/main" val="2350544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13</a:t>
            </a:fld>
            <a:endParaRPr lang="en-US"/>
          </a:p>
        </p:txBody>
      </p:sp>
    </p:spTree>
    <p:extLst>
      <p:ext uri="{BB962C8B-B14F-4D97-AF65-F5344CB8AC3E}">
        <p14:creationId xmlns:p14="http://schemas.microsoft.com/office/powerpoint/2010/main" val="1668662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14</a:t>
            </a:fld>
            <a:endParaRPr lang="en-US"/>
          </a:p>
        </p:txBody>
      </p:sp>
    </p:spTree>
    <p:extLst>
      <p:ext uri="{BB962C8B-B14F-4D97-AF65-F5344CB8AC3E}">
        <p14:creationId xmlns:p14="http://schemas.microsoft.com/office/powerpoint/2010/main" val="4183360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16</a:t>
            </a:fld>
            <a:endParaRPr lang="en-US"/>
          </a:p>
        </p:txBody>
      </p:sp>
    </p:spTree>
    <p:extLst>
      <p:ext uri="{BB962C8B-B14F-4D97-AF65-F5344CB8AC3E}">
        <p14:creationId xmlns:p14="http://schemas.microsoft.com/office/powerpoint/2010/main" val="989283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17</a:t>
            </a:fld>
            <a:endParaRPr lang="en-US"/>
          </a:p>
        </p:txBody>
      </p:sp>
    </p:spTree>
    <p:extLst>
      <p:ext uri="{BB962C8B-B14F-4D97-AF65-F5344CB8AC3E}">
        <p14:creationId xmlns:p14="http://schemas.microsoft.com/office/powerpoint/2010/main" val="3909850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18</a:t>
            </a:fld>
            <a:endParaRPr lang="en-US"/>
          </a:p>
        </p:txBody>
      </p:sp>
    </p:spTree>
    <p:extLst>
      <p:ext uri="{BB962C8B-B14F-4D97-AF65-F5344CB8AC3E}">
        <p14:creationId xmlns:p14="http://schemas.microsoft.com/office/powerpoint/2010/main" val="142249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Arial" panose="020B0604020202020204" pitchFamily="34" charset="0"/>
              <a:buChar char="•"/>
            </a:pPr>
            <a:r>
              <a:rPr lang="en-US" sz="2800" dirty="0"/>
              <a:t>Business: Nationally recognized leader in niche business space</a:t>
            </a:r>
          </a:p>
          <a:p>
            <a:pPr marL="914400" lvl="1" indent="-457200">
              <a:buFont typeface="Arial" panose="020B0604020202020204" pitchFamily="34" charset="0"/>
              <a:buChar char="•"/>
            </a:pPr>
            <a:r>
              <a:rPr lang="en-US" sz="2800" dirty="0"/>
              <a:t>Non-profit causes: Social media coordinator/contributor for various organizations</a:t>
            </a:r>
          </a:p>
          <a:p>
            <a:pPr marL="914400" lvl="1" indent="-457200">
              <a:buFont typeface="Arial" panose="020B0604020202020204" pitchFamily="34" charset="0"/>
              <a:buChar char="•"/>
            </a:pPr>
            <a:r>
              <a:rPr lang="en-US" sz="2800" dirty="0"/>
              <a:t>Art: Blogging and social media outreach for myself as an individual artist and as part of a creative group</a:t>
            </a:r>
          </a:p>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3</a:t>
            </a:fld>
            <a:endParaRPr lang="en-US"/>
          </a:p>
        </p:txBody>
      </p:sp>
    </p:spTree>
    <p:extLst>
      <p:ext uri="{BB962C8B-B14F-4D97-AF65-F5344CB8AC3E}">
        <p14:creationId xmlns:p14="http://schemas.microsoft.com/office/powerpoint/2010/main" val="276740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5</a:t>
            </a:fld>
            <a:endParaRPr lang="en-US"/>
          </a:p>
        </p:txBody>
      </p:sp>
    </p:spTree>
    <p:extLst>
      <p:ext uri="{BB962C8B-B14F-4D97-AF65-F5344CB8AC3E}">
        <p14:creationId xmlns:p14="http://schemas.microsoft.com/office/powerpoint/2010/main" val="2716893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6</a:t>
            </a:fld>
            <a:endParaRPr lang="en-US"/>
          </a:p>
        </p:txBody>
      </p:sp>
    </p:spTree>
    <p:extLst>
      <p:ext uri="{BB962C8B-B14F-4D97-AF65-F5344CB8AC3E}">
        <p14:creationId xmlns:p14="http://schemas.microsoft.com/office/powerpoint/2010/main" val="3371834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7</a:t>
            </a:fld>
            <a:endParaRPr lang="en-US"/>
          </a:p>
        </p:txBody>
      </p:sp>
    </p:spTree>
    <p:extLst>
      <p:ext uri="{BB962C8B-B14F-4D97-AF65-F5344CB8AC3E}">
        <p14:creationId xmlns:p14="http://schemas.microsoft.com/office/powerpoint/2010/main" val="1243495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8</a:t>
            </a:fld>
            <a:endParaRPr lang="en-US"/>
          </a:p>
        </p:txBody>
      </p:sp>
    </p:spTree>
    <p:extLst>
      <p:ext uri="{BB962C8B-B14F-4D97-AF65-F5344CB8AC3E}">
        <p14:creationId xmlns:p14="http://schemas.microsoft.com/office/powerpoint/2010/main" val="1047381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9</a:t>
            </a:fld>
            <a:endParaRPr lang="en-US"/>
          </a:p>
        </p:txBody>
      </p:sp>
    </p:spTree>
    <p:extLst>
      <p:ext uri="{BB962C8B-B14F-4D97-AF65-F5344CB8AC3E}">
        <p14:creationId xmlns:p14="http://schemas.microsoft.com/office/powerpoint/2010/main" val="1731313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images may</a:t>
            </a:r>
            <a:r>
              <a:rPr lang="en-US" baseline="0" dirty="0"/>
              <a:t> be copyrighted! Good article on free image sites at http://www.pocket-lint.com/news/104913-best-free-images-library-websites</a:t>
            </a:r>
          </a:p>
          <a:p>
            <a:endParaRPr lang="en-US" baseline="0" dirty="0"/>
          </a:p>
          <a:p>
            <a:r>
              <a:rPr lang="en-US" baseline="0" dirty="0"/>
              <a:t>For paid images, I like iStockPhoto.com</a:t>
            </a:r>
            <a:endParaRPr lang="en-US" dirty="0"/>
          </a:p>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10</a:t>
            </a:fld>
            <a:endParaRPr lang="en-US"/>
          </a:p>
        </p:txBody>
      </p:sp>
    </p:spTree>
    <p:extLst>
      <p:ext uri="{BB962C8B-B14F-4D97-AF65-F5344CB8AC3E}">
        <p14:creationId xmlns:p14="http://schemas.microsoft.com/office/powerpoint/2010/main" val="791154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images may</a:t>
            </a:r>
            <a:r>
              <a:rPr lang="en-US" baseline="0" dirty="0"/>
              <a:t> be copyrighted! Good article on free image sites at http://www.pocket-lint.com/news/104913-best-free-images-library-websites</a:t>
            </a:r>
          </a:p>
          <a:p>
            <a:endParaRPr lang="en-US" baseline="0" dirty="0"/>
          </a:p>
          <a:p>
            <a:r>
              <a:rPr lang="en-US" baseline="0" dirty="0"/>
              <a:t>For paid images, I like iStockPhoto.com</a:t>
            </a:r>
            <a:endParaRPr lang="en-US" dirty="0"/>
          </a:p>
          <a:p>
            <a:endParaRPr lang="en-US" dirty="0"/>
          </a:p>
        </p:txBody>
      </p:sp>
      <p:sp>
        <p:nvSpPr>
          <p:cNvPr id="4" name="Slide Number Placeholder 3"/>
          <p:cNvSpPr>
            <a:spLocks noGrp="1"/>
          </p:cNvSpPr>
          <p:nvPr>
            <p:ph type="sldNum" sz="quarter" idx="10"/>
          </p:nvPr>
        </p:nvSpPr>
        <p:spPr/>
        <p:txBody>
          <a:bodyPr/>
          <a:lstStyle/>
          <a:p>
            <a:fld id="{F7E8039A-84EA-400E-9D66-88937D744496}" type="slidenum">
              <a:rPr lang="en-US" smtClean="0"/>
              <a:t>11</a:t>
            </a:fld>
            <a:endParaRPr lang="en-US"/>
          </a:p>
        </p:txBody>
      </p:sp>
    </p:spTree>
    <p:extLst>
      <p:ext uri="{BB962C8B-B14F-4D97-AF65-F5344CB8AC3E}">
        <p14:creationId xmlns:p14="http://schemas.microsoft.com/office/powerpoint/2010/main" val="197344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45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68664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776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1502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6/14/2016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589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6/14/2016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1717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6/14/2016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6893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6/14/2016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2102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6/14/2016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47783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6/14/2016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99558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6/14/2016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88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6/14/2016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857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thegardenbench.wordpress.com/2014/03/29/daffodils-may-be-too-crowded-to-bloom/"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linkedin.com/in/korywells" TargetMode="External"/><Relationship Id="rId3" Type="http://schemas.openxmlformats.org/officeDocument/2006/relationships/hyperlink" Target="http://korywells.com/" TargetMode="External"/><Relationship Id="rId7" Type="http://schemas.openxmlformats.org/officeDocument/2006/relationships/hyperlink" Target="http://twitter.com/korywell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facebook.com/KoryAndKelseyWells" TargetMode="External"/><Relationship Id="rId5" Type="http://schemas.openxmlformats.org/officeDocument/2006/relationships/hyperlink" Target="http://facebook.com/KoryWells" TargetMode="External"/><Relationship Id="rId4" Type="http://schemas.openxmlformats.org/officeDocument/2006/relationships/hyperlink" Target="mailto:korywells@gmail.com" TargetMode="External"/><Relationship Id="rId9"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b="1" dirty="0"/>
              <a:t>Saying Thank You</a:t>
            </a:r>
            <a:br>
              <a:rPr lang="en-US" sz="4000" b="1" dirty="0"/>
            </a:br>
            <a:r>
              <a:rPr lang="en-US" sz="4000" b="1" dirty="0"/>
              <a:t>and Other Best Practices on Social Media</a:t>
            </a:r>
            <a:endParaRPr lang="en-US" sz="4000" dirty="0">
              <a:solidFill>
                <a:schemeClr val="accent2">
                  <a:lumMod val="50000"/>
                </a:schemeClr>
              </a:solidFill>
            </a:endParaRPr>
          </a:p>
        </p:txBody>
      </p:sp>
      <p:sp>
        <p:nvSpPr>
          <p:cNvPr id="3" name="Subtitle 2"/>
          <p:cNvSpPr>
            <a:spLocks noGrp="1"/>
          </p:cNvSpPr>
          <p:nvPr>
            <p:ph type="subTitle" idx="1"/>
          </p:nvPr>
        </p:nvSpPr>
        <p:spPr/>
        <p:txBody>
          <a:bodyPr/>
          <a:lstStyle/>
          <a:p>
            <a:r>
              <a:rPr lang="en-US" dirty="0"/>
              <a:t>Collective Impact</a:t>
            </a:r>
            <a:br>
              <a:rPr lang="en-US" dirty="0"/>
            </a:br>
            <a:r>
              <a:rPr lang="en-US" dirty="0"/>
              <a:t>Birds of a Feather Session</a:t>
            </a:r>
            <a:br>
              <a:rPr lang="en-US" dirty="0"/>
            </a:br>
            <a:r>
              <a:rPr lang="en-US" dirty="0"/>
              <a:t>Kory Wells</a:t>
            </a:r>
          </a:p>
          <a:p>
            <a:r>
              <a:rPr lang="en-US" dirty="0"/>
              <a:t>June 2016</a:t>
            </a:r>
          </a:p>
        </p:txBody>
      </p:sp>
    </p:spTree>
    <p:extLst>
      <p:ext uri="{BB962C8B-B14F-4D97-AF65-F5344CB8AC3E}">
        <p14:creationId xmlns:p14="http://schemas.microsoft.com/office/powerpoint/2010/main" val="856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self Assessment 4:</a:t>
            </a:r>
          </a:p>
        </p:txBody>
      </p:sp>
      <p:sp>
        <p:nvSpPr>
          <p:cNvPr id="6" name="TextBox 5"/>
          <p:cNvSpPr txBox="1"/>
          <p:nvPr/>
        </p:nvSpPr>
        <p:spPr>
          <a:xfrm>
            <a:off x="1024128" y="1840957"/>
            <a:ext cx="7184450" cy="5447645"/>
          </a:xfrm>
          <a:prstGeom prst="rect">
            <a:avLst/>
          </a:prstGeom>
          <a:noFill/>
        </p:spPr>
        <p:txBody>
          <a:bodyPr wrap="square" rtlCol="0">
            <a:spAutoFit/>
          </a:bodyPr>
          <a:lstStyle/>
          <a:p>
            <a:r>
              <a:rPr lang="en-US" sz="3200" dirty="0"/>
              <a:t>Are you sharing photos/graphics?</a:t>
            </a:r>
          </a:p>
          <a:p>
            <a:endParaRPr lang="en-US" sz="2800" dirty="0">
              <a:solidFill>
                <a:schemeClr val="accent2">
                  <a:lumMod val="50000"/>
                </a:schemeClr>
              </a:solidFill>
            </a:endParaRPr>
          </a:p>
          <a:p>
            <a:pPr marL="571500" indent="-571500">
              <a:buFont typeface="Arial" panose="020B0604020202020204" pitchFamily="34" charset="0"/>
              <a:buChar char="•"/>
            </a:pPr>
            <a:r>
              <a:rPr lang="en-US" sz="2800" dirty="0"/>
              <a:t>Give your photo captions </a:t>
            </a:r>
            <a:br>
              <a:rPr lang="en-US" sz="2800" dirty="0"/>
            </a:br>
            <a:r>
              <a:rPr lang="en-US" sz="2800" dirty="0"/>
              <a:t>(on website)</a:t>
            </a:r>
          </a:p>
          <a:p>
            <a:pPr marL="571500" indent="-571500">
              <a:buFont typeface="Arial" panose="020B0604020202020204" pitchFamily="34" charset="0"/>
              <a:buChar char="•"/>
            </a:pPr>
            <a:r>
              <a:rPr lang="en-US" sz="2800" dirty="0"/>
              <a:t>Consider adding “watermark”</a:t>
            </a:r>
          </a:p>
          <a:p>
            <a:pPr marL="571500" indent="-571500">
              <a:buFont typeface="Arial" panose="020B0604020202020204" pitchFamily="34" charset="0"/>
              <a:buChar char="•"/>
            </a:pPr>
            <a:r>
              <a:rPr lang="en-US" sz="2800" dirty="0"/>
              <a:t>Credit your photos</a:t>
            </a:r>
          </a:p>
          <a:p>
            <a:pPr marL="571500" indent="-571500">
              <a:buFont typeface="Arial" panose="020B0604020202020204" pitchFamily="34" charset="0"/>
              <a:buChar char="•"/>
            </a:pPr>
            <a:r>
              <a:rPr lang="en-US" sz="2800" dirty="0"/>
              <a:t>Consider other media – YouTube, </a:t>
            </a:r>
            <a:r>
              <a:rPr lang="en-US" sz="2800" dirty="0" err="1"/>
              <a:t>SoundCloud</a:t>
            </a:r>
            <a:r>
              <a:rPr lang="en-US" sz="2800" dirty="0"/>
              <a:t>, etc.</a:t>
            </a:r>
          </a:p>
          <a:p>
            <a:pPr marL="571500" indent="-571500">
              <a:buFont typeface="Arial" panose="020B0604020202020204" pitchFamily="34" charset="0"/>
              <a:buChar char="•"/>
            </a:pPr>
            <a:r>
              <a:rPr lang="en-US" sz="2800" dirty="0"/>
              <a:t>Canva.com is a nice online graphics tool</a:t>
            </a:r>
          </a:p>
          <a:p>
            <a:pPr marL="571500" indent="-571500">
              <a:buFont typeface="Arial" panose="020B0604020202020204" pitchFamily="34" charset="0"/>
              <a:buChar char="•"/>
            </a:pPr>
            <a:r>
              <a:rPr lang="en-US" sz="2800" dirty="0"/>
              <a:t>Another participant mentioned ripl.com to make animated posts</a:t>
            </a:r>
          </a:p>
          <a:p>
            <a:endParaRPr lang="en-US" sz="3200" dirty="0">
              <a:solidFill>
                <a:schemeClr val="accent2">
                  <a:lumMod val="50000"/>
                </a:schemeClr>
              </a:solidFill>
            </a:endParaRPr>
          </a:p>
        </p:txBody>
      </p:sp>
      <p:pic>
        <p:nvPicPr>
          <p:cNvPr id="8" name="Picture 7"/>
          <p:cNvPicPr>
            <a:picLocks noChangeAspect="1"/>
          </p:cNvPicPr>
          <p:nvPr/>
        </p:nvPicPr>
        <p:blipFill rotWithShape="1">
          <a:blip r:embed="rId3"/>
          <a:srcRect l="7608" t="10661" r="5038" b="12066"/>
          <a:stretch/>
        </p:blipFill>
        <p:spPr>
          <a:xfrm>
            <a:off x="7933997" y="1977592"/>
            <a:ext cx="3886200" cy="3143251"/>
          </a:xfrm>
          <a:prstGeom prst="rect">
            <a:avLst/>
          </a:prstGeom>
        </p:spPr>
      </p:pic>
    </p:spTree>
    <p:extLst>
      <p:ext uri="{BB962C8B-B14F-4D97-AF65-F5344CB8AC3E}">
        <p14:creationId xmlns:p14="http://schemas.microsoft.com/office/powerpoint/2010/main" val="2861621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327044" cy="1499616"/>
          </a:xfrm>
        </p:spPr>
        <p:txBody>
          <a:bodyPr/>
          <a:lstStyle/>
          <a:p>
            <a:r>
              <a:rPr lang="en-US" dirty="0">
                <a:solidFill>
                  <a:schemeClr val="accent2">
                    <a:lumMod val="60000"/>
                    <a:lumOff val="40000"/>
                  </a:schemeClr>
                </a:solidFill>
              </a:rPr>
              <a:t>Graphics created with </a:t>
            </a:r>
            <a:r>
              <a:rPr lang="en-US" dirty="0" err="1">
                <a:solidFill>
                  <a:schemeClr val="accent2">
                    <a:lumMod val="60000"/>
                    <a:lumOff val="40000"/>
                  </a:schemeClr>
                </a:solidFill>
              </a:rPr>
              <a:t>Canva</a:t>
            </a:r>
            <a:endParaRPr lang="en-US" dirty="0">
              <a:solidFill>
                <a:schemeClr val="accent2">
                  <a:lumMod val="60000"/>
                  <a:lumOff val="40000"/>
                </a:schemeClr>
              </a:solidFill>
            </a:endParaRPr>
          </a:p>
        </p:txBody>
      </p:sp>
      <p:pic>
        <p:nvPicPr>
          <p:cNvPr id="3" name="Picture 2"/>
          <p:cNvPicPr>
            <a:picLocks noChangeAspect="1"/>
          </p:cNvPicPr>
          <p:nvPr/>
        </p:nvPicPr>
        <p:blipFill>
          <a:blip r:embed="rId3"/>
          <a:stretch>
            <a:fillRect/>
          </a:stretch>
        </p:blipFill>
        <p:spPr>
          <a:xfrm>
            <a:off x="7693574" y="2379123"/>
            <a:ext cx="4017578" cy="4017578"/>
          </a:xfrm>
          <a:prstGeom prst="rect">
            <a:avLst/>
          </a:prstGeom>
        </p:spPr>
      </p:pic>
      <p:pic>
        <p:nvPicPr>
          <p:cNvPr id="4" name="Picture 3"/>
          <p:cNvPicPr>
            <a:picLocks noChangeAspect="1"/>
          </p:cNvPicPr>
          <p:nvPr/>
        </p:nvPicPr>
        <p:blipFill>
          <a:blip r:embed="rId4"/>
          <a:stretch>
            <a:fillRect/>
          </a:stretch>
        </p:blipFill>
        <p:spPr>
          <a:xfrm>
            <a:off x="441434" y="2379123"/>
            <a:ext cx="7104993" cy="3996559"/>
          </a:xfrm>
          <a:prstGeom prst="rect">
            <a:avLst/>
          </a:prstGeom>
          <a:ln>
            <a:solidFill>
              <a:schemeClr val="tx1"/>
            </a:solidFill>
          </a:ln>
        </p:spPr>
      </p:pic>
      <p:sp>
        <p:nvSpPr>
          <p:cNvPr id="5" name="TextBox 4"/>
          <p:cNvSpPr txBox="1"/>
          <p:nvPr/>
        </p:nvSpPr>
        <p:spPr>
          <a:xfrm>
            <a:off x="1024128" y="1770312"/>
            <a:ext cx="6396580" cy="461665"/>
          </a:xfrm>
          <a:prstGeom prst="rect">
            <a:avLst/>
          </a:prstGeom>
          <a:noFill/>
        </p:spPr>
        <p:txBody>
          <a:bodyPr wrap="square" rtlCol="0">
            <a:spAutoFit/>
          </a:bodyPr>
          <a:lstStyle/>
          <a:p>
            <a:r>
              <a:rPr lang="en-US" sz="2400" dirty="0"/>
              <a:t>(Easily, by a non-graphics person!)</a:t>
            </a:r>
          </a:p>
        </p:txBody>
      </p:sp>
    </p:spTree>
    <p:extLst>
      <p:ext uri="{BB962C8B-B14F-4D97-AF65-F5344CB8AC3E}">
        <p14:creationId xmlns:p14="http://schemas.microsoft.com/office/powerpoint/2010/main" val="108875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self Assessment 5:</a:t>
            </a:r>
          </a:p>
        </p:txBody>
      </p:sp>
      <p:sp>
        <p:nvSpPr>
          <p:cNvPr id="6" name="TextBox 5"/>
          <p:cNvSpPr txBox="1"/>
          <p:nvPr/>
        </p:nvSpPr>
        <p:spPr>
          <a:xfrm>
            <a:off x="1024129" y="1925040"/>
            <a:ext cx="8834766" cy="4154984"/>
          </a:xfrm>
          <a:prstGeom prst="rect">
            <a:avLst/>
          </a:prstGeom>
          <a:noFill/>
        </p:spPr>
        <p:txBody>
          <a:bodyPr wrap="square" rtlCol="0">
            <a:spAutoFit/>
          </a:bodyPr>
          <a:lstStyle/>
          <a:p>
            <a:r>
              <a:rPr lang="en-US" sz="3200" dirty="0"/>
              <a:t>Do you know what you want to accomplish?</a:t>
            </a:r>
          </a:p>
          <a:p>
            <a:endParaRPr lang="en-US" sz="3200" dirty="0">
              <a:solidFill>
                <a:schemeClr val="accent2">
                  <a:lumMod val="50000"/>
                </a:schemeClr>
              </a:solidFill>
            </a:endParaRPr>
          </a:p>
          <a:p>
            <a:pPr marL="571500" indent="-571500">
              <a:buFont typeface="Arial" panose="020B0604020202020204" pitchFamily="34" charset="0"/>
              <a:buChar char="•"/>
            </a:pPr>
            <a:r>
              <a:rPr lang="en-US" sz="2800" dirty="0"/>
              <a:t>Engagement &amp; awareness</a:t>
            </a:r>
          </a:p>
          <a:p>
            <a:pPr marL="571500" indent="-571500">
              <a:buFont typeface="Arial" panose="020B0604020202020204" pitchFamily="34" charset="0"/>
              <a:buChar char="•"/>
            </a:pPr>
            <a:r>
              <a:rPr lang="en-US" sz="2800" dirty="0"/>
              <a:t>Developing and maintaining donors</a:t>
            </a:r>
          </a:p>
          <a:p>
            <a:pPr marL="571500" indent="-571500">
              <a:buFont typeface="Arial" panose="020B0604020202020204" pitchFamily="34" charset="0"/>
              <a:buChar char="•"/>
            </a:pPr>
            <a:r>
              <a:rPr lang="en-US" sz="2800" dirty="0"/>
              <a:t>Building your email list</a:t>
            </a:r>
          </a:p>
          <a:p>
            <a:pPr marL="571500" indent="-571500">
              <a:buFont typeface="Arial" panose="020B0604020202020204" pitchFamily="34" charset="0"/>
              <a:buChar char="•"/>
            </a:pPr>
            <a:r>
              <a:rPr lang="en-US" sz="2800" dirty="0"/>
              <a:t>Leadership/subject matter expertise/passion</a:t>
            </a:r>
          </a:p>
          <a:p>
            <a:pPr marL="571500" indent="-571500">
              <a:buFont typeface="Arial" panose="020B0604020202020204" pitchFamily="34" charset="0"/>
              <a:buChar char="•"/>
            </a:pPr>
            <a:r>
              <a:rPr lang="en-US" sz="2800" dirty="0"/>
              <a:t>Sales (of artistic product, tickets, etc.)</a:t>
            </a:r>
          </a:p>
          <a:p>
            <a:pPr marL="571500" indent="-571500">
              <a:buFont typeface="Arial" panose="020B0604020202020204" pitchFamily="34" charset="0"/>
              <a:buChar char="•"/>
            </a:pPr>
            <a:endParaRPr lang="en-US" sz="2800" dirty="0"/>
          </a:p>
          <a:p>
            <a:r>
              <a:rPr lang="en-US" sz="3200" dirty="0">
                <a:solidFill>
                  <a:schemeClr val="accent2">
                    <a:lumMod val="50000"/>
                  </a:schemeClr>
                </a:solidFill>
              </a:rPr>
              <a:t>Think STORY &amp; PERSONAL VOICE </a:t>
            </a:r>
          </a:p>
        </p:txBody>
      </p:sp>
    </p:spTree>
    <p:extLst>
      <p:ext uri="{BB962C8B-B14F-4D97-AF65-F5344CB8AC3E}">
        <p14:creationId xmlns:p14="http://schemas.microsoft.com/office/powerpoint/2010/main" val="3525623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20000"/>
                    <a:lumOff val="80000"/>
                  </a:schemeClr>
                </a:solidFill>
              </a:rPr>
              <a:t>Technology </a:t>
            </a:r>
            <a:r>
              <a:rPr lang="en-US" dirty="0">
                <a:solidFill>
                  <a:schemeClr val="accent2">
                    <a:lumMod val="60000"/>
                    <a:lumOff val="40000"/>
                  </a:schemeClr>
                </a:solidFill>
              </a:rPr>
              <a:t>TOOLS</a:t>
            </a:r>
          </a:p>
        </p:txBody>
      </p:sp>
      <p:sp>
        <p:nvSpPr>
          <p:cNvPr id="6" name="TextBox 5"/>
          <p:cNvSpPr txBox="1"/>
          <p:nvPr/>
        </p:nvSpPr>
        <p:spPr>
          <a:xfrm>
            <a:off x="1024128" y="1730889"/>
            <a:ext cx="9897157" cy="4524315"/>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chemeClr val="accent2">
                    <a:lumMod val="50000"/>
                  </a:schemeClr>
                </a:solidFill>
              </a:rPr>
              <a:t>News and keyword monitoring</a:t>
            </a:r>
          </a:p>
          <a:p>
            <a:pPr lvl="2"/>
            <a:r>
              <a:rPr lang="en-US" sz="2400" dirty="0">
                <a:solidFill>
                  <a:schemeClr val="accent2">
                    <a:lumMod val="50000"/>
                  </a:schemeClr>
                </a:solidFill>
              </a:rPr>
              <a:t>Google Alerts, mention.net (no free option), hashtag/keyword monitoring within social dashboards</a:t>
            </a:r>
          </a:p>
          <a:p>
            <a:pPr marL="571500" indent="-571500">
              <a:buFont typeface="Arial" panose="020B0604020202020204" pitchFamily="34" charset="0"/>
              <a:buChar char="•"/>
            </a:pPr>
            <a:r>
              <a:rPr lang="en-US" sz="4000" dirty="0">
                <a:solidFill>
                  <a:schemeClr val="accent2">
                    <a:lumMod val="50000"/>
                  </a:schemeClr>
                </a:solidFill>
              </a:rPr>
              <a:t>Reading apps</a:t>
            </a:r>
          </a:p>
          <a:p>
            <a:pPr lvl="1"/>
            <a:r>
              <a:rPr lang="en-US" sz="4000" dirty="0">
                <a:solidFill>
                  <a:schemeClr val="accent2">
                    <a:lumMod val="50000"/>
                  </a:schemeClr>
                </a:solidFill>
              </a:rPr>
              <a:t>	</a:t>
            </a:r>
            <a:r>
              <a:rPr lang="en-US" sz="2400" dirty="0">
                <a:solidFill>
                  <a:schemeClr val="accent2">
                    <a:lumMod val="50000"/>
                  </a:schemeClr>
                </a:solidFill>
              </a:rPr>
              <a:t>Pocket/getpocket.com, Pulse, </a:t>
            </a:r>
            <a:r>
              <a:rPr lang="en-US" sz="2400" dirty="0" err="1">
                <a:solidFill>
                  <a:schemeClr val="accent2">
                    <a:lumMod val="50000"/>
                  </a:schemeClr>
                </a:solidFill>
              </a:rPr>
              <a:t>FlipBoard</a:t>
            </a:r>
            <a:endParaRPr lang="en-US" sz="2400" dirty="0">
              <a:solidFill>
                <a:schemeClr val="accent2">
                  <a:lumMod val="50000"/>
                </a:schemeClr>
              </a:solidFill>
            </a:endParaRPr>
          </a:p>
          <a:p>
            <a:pPr marL="571500" indent="-571500">
              <a:buFont typeface="Arial" panose="020B0604020202020204" pitchFamily="34" charset="0"/>
              <a:buChar char="•"/>
            </a:pPr>
            <a:r>
              <a:rPr lang="en-US" sz="4000" dirty="0">
                <a:solidFill>
                  <a:schemeClr val="accent2">
                    <a:lumMod val="50000"/>
                  </a:schemeClr>
                </a:solidFill>
              </a:rPr>
              <a:t>Online graphic/animation design</a:t>
            </a:r>
          </a:p>
          <a:p>
            <a:pPr lvl="1"/>
            <a:r>
              <a:rPr lang="en-US" sz="4000" dirty="0">
                <a:solidFill>
                  <a:schemeClr val="accent2">
                    <a:lumMod val="50000"/>
                  </a:schemeClr>
                </a:solidFill>
              </a:rPr>
              <a:t>	</a:t>
            </a:r>
            <a:r>
              <a:rPr lang="en-US" sz="2400" dirty="0">
                <a:solidFill>
                  <a:schemeClr val="accent2">
                    <a:lumMod val="50000"/>
                  </a:schemeClr>
                </a:solidFill>
              </a:rPr>
              <a:t>Canva.com   Ripl.com</a:t>
            </a:r>
            <a:endParaRPr lang="en-US" sz="4000" dirty="0">
              <a:solidFill>
                <a:schemeClr val="accent2">
                  <a:lumMod val="50000"/>
                </a:schemeClr>
              </a:solidFill>
            </a:endParaRPr>
          </a:p>
          <a:p>
            <a:endParaRPr lang="en-US" sz="4000" dirty="0">
              <a:solidFill>
                <a:schemeClr val="accent2">
                  <a:lumMod val="50000"/>
                </a:schemeClr>
              </a:solidFill>
            </a:endParaRPr>
          </a:p>
        </p:txBody>
      </p:sp>
    </p:spTree>
    <p:extLst>
      <p:ext uri="{BB962C8B-B14F-4D97-AF65-F5344CB8AC3E}">
        <p14:creationId xmlns:p14="http://schemas.microsoft.com/office/powerpoint/2010/main" val="3899118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20000"/>
                    <a:lumOff val="80000"/>
                  </a:schemeClr>
                </a:solidFill>
              </a:rPr>
              <a:t>Technology </a:t>
            </a:r>
            <a:r>
              <a:rPr lang="en-US" dirty="0">
                <a:solidFill>
                  <a:schemeClr val="accent2">
                    <a:lumMod val="60000"/>
                    <a:lumOff val="40000"/>
                  </a:schemeClr>
                </a:solidFill>
              </a:rPr>
              <a:t>TOOLS</a:t>
            </a:r>
          </a:p>
        </p:txBody>
      </p:sp>
      <p:sp>
        <p:nvSpPr>
          <p:cNvPr id="6" name="TextBox 5"/>
          <p:cNvSpPr txBox="1"/>
          <p:nvPr/>
        </p:nvSpPr>
        <p:spPr>
          <a:xfrm>
            <a:off x="1024128" y="1730889"/>
            <a:ext cx="9897157" cy="2677656"/>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chemeClr val="accent2">
                    <a:lumMod val="50000"/>
                  </a:schemeClr>
                </a:solidFill>
              </a:rPr>
              <a:t>To do lists</a:t>
            </a:r>
          </a:p>
          <a:p>
            <a:pPr lvl="2"/>
            <a:r>
              <a:rPr lang="en-US" sz="2400" dirty="0">
                <a:solidFill>
                  <a:schemeClr val="accent2">
                    <a:lumMod val="50000"/>
                  </a:schemeClr>
                </a:solidFill>
              </a:rPr>
              <a:t>I like kanbanflow.com</a:t>
            </a:r>
            <a:endParaRPr lang="en-US" sz="4000" dirty="0">
              <a:solidFill>
                <a:schemeClr val="accent2">
                  <a:lumMod val="50000"/>
                </a:schemeClr>
              </a:solidFill>
            </a:endParaRPr>
          </a:p>
          <a:p>
            <a:pPr marL="571500" indent="-571500">
              <a:buFont typeface="Arial" panose="020B0604020202020204" pitchFamily="34" charset="0"/>
              <a:buChar char="•"/>
            </a:pPr>
            <a:r>
              <a:rPr lang="en-US" sz="4000" dirty="0">
                <a:solidFill>
                  <a:schemeClr val="accent2">
                    <a:lumMod val="50000"/>
                  </a:schemeClr>
                </a:solidFill>
              </a:rPr>
              <a:t>Email lists</a:t>
            </a:r>
          </a:p>
          <a:p>
            <a:pPr lvl="2"/>
            <a:r>
              <a:rPr lang="en-US" sz="2400" dirty="0" err="1">
                <a:solidFill>
                  <a:schemeClr val="accent2">
                    <a:lumMod val="50000"/>
                  </a:schemeClr>
                </a:solidFill>
              </a:rPr>
              <a:t>MailChimp</a:t>
            </a:r>
            <a:r>
              <a:rPr lang="en-US" sz="2400" dirty="0">
                <a:solidFill>
                  <a:schemeClr val="accent2">
                    <a:lumMod val="50000"/>
                  </a:schemeClr>
                </a:solidFill>
              </a:rPr>
              <a:t>, </a:t>
            </a:r>
            <a:r>
              <a:rPr lang="en-US" sz="2400" dirty="0" err="1">
                <a:solidFill>
                  <a:schemeClr val="accent2">
                    <a:lumMod val="50000"/>
                  </a:schemeClr>
                </a:solidFill>
              </a:rPr>
              <a:t>VerticalResponse</a:t>
            </a:r>
            <a:r>
              <a:rPr lang="en-US" sz="2400" dirty="0">
                <a:solidFill>
                  <a:schemeClr val="accent2">
                    <a:lumMod val="50000"/>
                  </a:schemeClr>
                </a:solidFill>
              </a:rPr>
              <a:t> have free options</a:t>
            </a:r>
            <a:endParaRPr lang="en-US" sz="4000" dirty="0">
              <a:solidFill>
                <a:schemeClr val="accent2">
                  <a:lumMod val="50000"/>
                </a:schemeClr>
              </a:solidFill>
            </a:endParaRPr>
          </a:p>
          <a:p>
            <a:endParaRPr lang="en-US" sz="4000" dirty="0">
              <a:solidFill>
                <a:schemeClr val="accent2">
                  <a:lumMod val="50000"/>
                </a:schemeClr>
              </a:solidFill>
            </a:endParaRPr>
          </a:p>
        </p:txBody>
      </p:sp>
    </p:spTree>
    <p:extLst>
      <p:ext uri="{BB962C8B-B14F-4D97-AF65-F5344CB8AC3E}">
        <p14:creationId xmlns:p14="http://schemas.microsoft.com/office/powerpoint/2010/main" val="1228564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20000"/>
                    <a:lumOff val="80000"/>
                  </a:schemeClr>
                </a:solidFill>
              </a:rPr>
              <a:t>Technology </a:t>
            </a:r>
            <a:r>
              <a:rPr lang="en-US" dirty="0">
                <a:solidFill>
                  <a:schemeClr val="accent2">
                    <a:lumMod val="60000"/>
                    <a:lumOff val="40000"/>
                  </a:schemeClr>
                </a:solidFill>
              </a:rPr>
              <a:t>TOOLS</a:t>
            </a:r>
          </a:p>
        </p:txBody>
      </p:sp>
      <p:sp>
        <p:nvSpPr>
          <p:cNvPr id="6" name="TextBox 5"/>
          <p:cNvSpPr txBox="1"/>
          <p:nvPr/>
        </p:nvSpPr>
        <p:spPr>
          <a:xfrm>
            <a:off x="1024128" y="1882472"/>
            <a:ext cx="9897157" cy="2154436"/>
          </a:xfrm>
          <a:prstGeom prst="rect">
            <a:avLst/>
          </a:prstGeom>
          <a:noFill/>
        </p:spPr>
        <p:txBody>
          <a:bodyPr wrap="square" rtlCol="0">
            <a:spAutoFit/>
          </a:bodyPr>
          <a:lstStyle/>
          <a:p>
            <a:r>
              <a:rPr lang="en-US" sz="4000" dirty="0">
                <a:solidFill>
                  <a:schemeClr val="accent2">
                    <a:lumMod val="50000"/>
                  </a:schemeClr>
                </a:solidFill>
              </a:rPr>
              <a:t>URL with title or keywords:</a:t>
            </a:r>
          </a:p>
          <a:p>
            <a:r>
              <a:rPr lang="en-US" dirty="0">
                <a:solidFill>
                  <a:schemeClr val="accent2">
                    <a:lumMod val="50000"/>
                  </a:schemeClr>
                </a:solidFill>
                <a:hlinkClick r:id="rId2"/>
              </a:rPr>
              <a:t>http://korywells.com/2013/11/sharing-for-veterans-day-a-poem-by-a-pow//</a:t>
            </a:r>
            <a:endParaRPr lang="en-US" dirty="0">
              <a:solidFill>
                <a:schemeClr val="accent2">
                  <a:lumMod val="50000"/>
                </a:schemeClr>
              </a:solidFill>
            </a:endParaRPr>
          </a:p>
          <a:p>
            <a:endParaRPr lang="en-US" dirty="0">
              <a:solidFill>
                <a:schemeClr val="accent2">
                  <a:lumMod val="50000"/>
                </a:schemeClr>
              </a:solidFill>
            </a:endParaRPr>
          </a:p>
          <a:p>
            <a:endParaRPr lang="en-US" sz="4000" dirty="0">
              <a:solidFill>
                <a:schemeClr val="accent2">
                  <a:lumMod val="50000"/>
                </a:schemeClr>
              </a:solidFill>
            </a:endParaRPr>
          </a:p>
          <a:p>
            <a:endParaRPr lang="en-US" dirty="0">
              <a:solidFill>
                <a:schemeClr val="accent2">
                  <a:lumMod val="50000"/>
                </a:schemeClr>
              </a:solidFill>
            </a:endParaRPr>
          </a:p>
        </p:txBody>
      </p:sp>
      <p:pic>
        <p:nvPicPr>
          <p:cNvPr id="3" name="Picture 2"/>
          <p:cNvPicPr>
            <a:picLocks noChangeAspect="1"/>
          </p:cNvPicPr>
          <p:nvPr/>
        </p:nvPicPr>
        <p:blipFill>
          <a:blip r:embed="rId3"/>
          <a:stretch>
            <a:fillRect/>
          </a:stretch>
        </p:blipFill>
        <p:spPr>
          <a:xfrm>
            <a:off x="1024128" y="3079194"/>
            <a:ext cx="2748295" cy="3532738"/>
          </a:xfrm>
          <a:prstGeom prst="rect">
            <a:avLst/>
          </a:prstGeom>
        </p:spPr>
      </p:pic>
      <p:sp>
        <p:nvSpPr>
          <p:cNvPr id="4" name="TextBox 3"/>
          <p:cNvSpPr txBox="1"/>
          <p:nvPr/>
        </p:nvSpPr>
        <p:spPr>
          <a:xfrm>
            <a:off x="4038861" y="3440834"/>
            <a:ext cx="6615985" cy="984885"/>
          </a:xfrm>
          <a:prstGeom prst="rect">
            <a:avLst/>
          </a:prstGeom>
          <a:noFill/>
        </p:spPr>
        <p:txBody>
          <a:bodyPr wrap="square" rtlCol="0">
            <a:spAutoFit/>
          </a:bodyPr>
          <a:lstStyle/>
          <a:p>
            <a:r>
              <a:rPr lang="en-US" sz="4000" dirty="0">
                <a:solidFill>
                  <a:schemeClr val="accent2">
                    <a:lumMod val="50000"/>
                  </a:schemeClr>
                </a:solidFill>
              </a:rPr>
              <a:t>Using tags:</a:t>
            </a:r>
          </a:p>
          <a:p>
            <a:endParaRPr lang="en-US" dirty="0"/>
          </a:p>
        </p:txBody>
      </p:sp>
      <p:pic>
        <p:nvPicPr>
          <p:cNvPr id="5" name="Picture 4"/>
          <p:cNvPicPr>
            <a:picLocks noChangeAspect="1"/>
          </p:cNvPicPr>
          <p:nvPr/>
        </p:nvPicPr>
        <p:blipFill>
          <a:blip r:embed="rId4"/>
          <a:stretch>
            <a:fillRect/>
          </a:stretch>
        </p:blipFill>
        <p:spPr>
          <a:xfrm>
            <a:off x="4172211" y="4235192"/>
            <a:ext cx="7894876" cy="546358"/>
          </a:xfrm>
          <a:prstGeom prst="rect">
            <a:avLst/>
          </a:prstGeom>
        </p:spPr>
      </p:pic>
    </p:spTree>
    <p:extLst>
      <p:ext uri="{BB962C8B-B14F-4D97-AF65-F5344CB8AC3E}">
        <p14:creationId xmlns:p14="http://schemas.microsoft.com/office/powerpoint/2010/main" val="4293852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Three Keys</a:t>
            </a:r>
          </a:p>
        </p:txBody>
      </p:sp>
      <p:graphicFrame>
        <p:nvGraphicFramePr>
          <p:cNvPr id="4" name="Diagram 3"/>
          <p:cNvGraphicFramePr/>
          <p:nvPr>
            <p:extLst>
              <p:ext uri="{D42A27DB-BD31-4B8C-83A1-F6EECF244321}">
                <p14:modId xmlns:p14="http://schemas.microsoft.com/office/powerpoint/2010/main" val="485534467"/>
              </p:ext>
            </p:extLst>
          </p:nvPr>
        </p:nvGraphicFramePr>
        <p:xfrm>
          <a:off x="2827867" y="1083734"/>
          <a:ext cx="8955348" cy="5396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2383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You can do it!</a:t>
            </a:r>
          </a:p>
        </p:txBody>
      </p:sp>
      <p:sp>
        <p:nvSpPr>
          <p:cNvPr id="5" name="TextBox 4"/>
          <p:cNvSpPr txBox="1"/>
          <p:nvPr/>
        </p:nvSpPr>
        <p:spPr>
          <a:xfrm>
            <a:off x="4533362" y="2084832"/>
            <a:ext cx="7277637" cy="4401205"/>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rgbClr val="58B6C0">
                    <a:lumMod val="50000"/>
                  </a:srgbClr>
                </a:solidFill>
              </a:rPr>
              <a:t>Know what you want to accomplish</a:t>
            </a:r>
          </a:p>
          <a:p>
            <a:pPr marL="571500" indent="-571500">
              <a:buFont typeface="Arial" panose="020B0604020202020204" pitchFamily="34" charset="0"/>
              <a:buChar char="•"/>
            </a:pPr>
            <a:r>
              <a:rPr lang="en-US" sz="4000" dirty="0">
                <a:solidFill>
                  <a:srgbClr val="58B6C0">
                    <a:lumMod val="50000"/>
                  </a:srgbClr>
                </a:solidFill>
              </a:rPr>
              <a:t>Success is much more about strategy than technology</a:t>
            </a:r>
          </a:p>
          <a:p>
            <a:pPr marL="571500" indent="-571500">
              <a:buFont typeface="Arial" panose="020B0604020202020204" pitchFamily="34" charset="0"/>
              <a:buChar char="•"/>
            </a:pPr>
            <a:r>
              <a:rPr lang="en-US" sz="4000" dirty="0">
                <a:solidFill>
                  <a:srgbClr val="58B6C0">
                    <a:lumMod val="50000"/>
                  </a:srgbClr>
                </a:solidFill>
              </a:rPr>
              <a:t>Start simple with the tech, learn and add features as </a:t>
            </a:r>
            <a:br>
              <a:rPr lang="en-US" sz="4000" dirty="0">
                <a:solidFill>
                  <a:srgbClr val="58B6C0">
                    <a:lumMod val="50000"/>
                  </a:srgbClr>
                </a:solidFill>
              </a:rPr>
            </a:br>
            <a:r>
              <a:rPr lang="en-US" sz="4000" dirty="0">
                <a:solidFill>
                  <a:srgbClr val="58B6C0">
                    <a:lumMod val="50000"/>
                  </a:srgbClr>
                </a:solidFill>
              </a:rPr>
              <a:t>you can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528" y="1882806"/>
            <a:ext cx="3509235" cy="4678980"/>
          </a:xfrm>
          <a:prstGeom prst="rect">
            <a:avLst/>
          </a:prstGeom>
        </p:spPr>
      </p:pic>
    </p:spTree>
    <p:extLst>
      <p:ext uri="{BB962C8B-B14F-4D97-AF65-F5344CB8AC3E}">
        <p14:creationId xmlns:p14="http://schemas.microsoft.com/office/powerpoint/2010/main" val="2301811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Q&amp;A</a:t>
            </a:r>
          </a:p>
        </p:txBody>
      </p:sp>
      <p:sp>
        <p:nvSpPr>
          <p:cNvPr id="5" name="TextBox 4"/>
          <p:cNvSpPr txBox="1"/>
          <p:nvPr/>
        </p:nvSpPr>
        <p:spPr>
          <a:xfrm>
            <a:off x="4651896" y="2338150"/>
            <a:ext cx="7277637" cy="3970318"/>
          </a:xfrm>
          <a:prstGeom prst="rect">
            <a:avLst/>
          </a:prstGeom>
          <a:noFill/>
        </p:spPr>
        <p:txBody>
          <a:bodyPr wrap="square" rtlCol="0">
            <a:spAutoFit/>
          </a:bodyPr>
          <a:lstStyle/>
          <a:p>
            <a:pPr>
              <a:lnSpc>
                <a:spcPct val="150000"/>
              </a:lnSpc>
            </a:pPr>
            <a:r>
              <a:rPr lang="en-US" sz="2800" dirty="0">
                <a:solidFill>
                  <a:srgbClr val="58B6C0">
                    <a:lumMod val="50000"/>
                  </a:srgbClr>
                </a:solidFill>
                <a:hlinkClick r:id="rId3"/>
              </a:rPr>
              <a:t>http://korywells.com</a:t>
            </a:r>
            <a:endParaRPr lang="en-US" sz="2800" dirty="0">
              <a:solidFill>
                <a:srgbClr val="58B6C0">
                  <a:lumMod val="50000"/>
                </a:srgbClr>
              </a:solidFill>
              <a:hlinkClick r:id="rId4"/>
            </a:endParaRPr>
          </a:p>
          <a:p>
            <a:pPr>
              <a:lnSpc>
                <a:spcPct val="150000"/>
              </a:lnSpc>
            </a:pPr>
            <a:r>
              <a:rPr lang="en-US" sz="2800" dirty="0">
                <a:solidFill>
                  <a:srgbClr val="58B6C0">
                    <a:lumMod val="50000"/>
                  </a:srgbClr>
                </a:solidFill>
                <a:hlinkClick r:id="rId4"/>
              </a:rPr>
              <a:t>korywells@gmail.com</a:t>
            </a:r>
            <a:endParaRPr lang="en-US" sz="2800" dirty="0">
              <a:solidFill>
                <a:srgbClr val="58B6C0">
                  <a:lumMod val="50000"/>
                </a:srgbClr>
              </a:solidFill>
            </a:endParaRPr>
          </a:p>
          <a:p>
            <a:pPr>
              <a:lnSpc>
                <a:spcPct val="150000"/>
              </a:lnSpc>
            </a:pPr>
            <a:r>
              <a:rPr lang="en-US" sz="2800" dirty="0">
                <a:solidFill>
                  <a:srgbClr val="58B6C0">
                    <a:lumMod val="50000"/>
                  </a:srgbClr>
                </a:solidFill>
                <a:hlinkClick r:id="rId5"/>
              </a:rPr>
              <a:t>http://facebook.com/KoryWells</a:t>
            </a:r>
            <a:endParaRPr lang="en-US" sz="2800" dirty="0">
              <a:solidFill>
                <a:srgbClr val="58B6C0">
                  <a:lumMod val="50000"/>
                </a:srgbClr>
              </a:solidFill>
            </a:endParaRPr>
          </a:p>
          <a:p>
            <a:pPr>
              <a:lnSpc>
                <a:spcPct val="150000"/>
              </a:lnSpc>
            </a:pPr>
            <a:r>
              <a:rPr lang="en-US" sz="2800" dirty="0">
                <a:solidFill>
                  <a:srgbClr val="58B6C0">
                    <a:lumMod val="50000"/>
                  </a:srgbClr>
                </a:solidFill>
                <a:hlinkClick r:id="rId6"/>
              </a:rPr>
              <a:t>http://facebook.com/KoryAndKelseyWells</a:t>
            </a:r>
            <a:endParaRPr lang="en-US" sz="2800" dirty="0">
              <a:solidFill>
                <a:srgbClr val="58B6C0">
                  <a:lumMod val="50000"/>
                </a:srgbClr>
              </a:solidFill>
            </a:endParaRPr>
          </a:p>
          <a:p>
            <a:pPr>
              <a:lnSpc>
                <a:spcPct val="150000"/>
              </a:lnSpc>
            </a:pPr>
            <a:r>
              <a:rPr lang="en-US" sz="2800" dirty="0">
                <a:solidFill>
                  <a:srgbClr val="58B6C0">
                    <a:lumMod val="50000"/>
                  </a:srgbClr>
                </a:solidFill>
                <a:hlinkClick r:id="rId7"/>
              </a:rPr>
              <a:t>http://twitter.com/korywells</a:t>
            </a:r>
            <a:endParaRPr lang="en-US" sz="2800" dirty="0">
              <a:solidFill>
                <a:srgbClr val="58B6C0">
                  <a:lumMod val="50000"/>
                </a:srgbClr>
              </a:solidFill>
            </a:endParaRPr>
          </a:p>
          <a:p>
            <a:pPr>
              <a:lnSpc>
                <a:spcPct val="150000"/>
              </a:lnSpc>
            </a:pPr>
            <a:r>
              <a:rPr lang="en-US" sz="2800" dirty="0">
                <a:solidFill>
                  <a:srgbClr val="58B6C0">
                    <a:lumMod val="50000"/>
                  </a:srgbClr>
                </a:solidFill>
                <a:hlinkClick r:id="rId8"/>
              </a:rPr>
              <a:t>http://linkedin.com/in/korywells</a:t>
            </a:r>
            <a:endParaRPr lang="en-US" sz="2800" dirty="0">
              <a:solidFill>
                <a:srgbClr val="58B6C0">
                  <a:lumMod val="50000"/>
                </a:srgbClr>
              </a:solidFill>
            </a:endParaRPr>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5528" y="1882806"/>
            <a:ext cx="3509235" cy="4678980"/>
          </a:xfrm>
          <a:prstGeom prst="rect">
            <a:avLst/>
          </a:prstGeom>
        </p:spPr>
      </p:pic>
    </p:spTree>
    <p:extLst>
      <p:ext uri="{BB962C8B-B14F-4D97-AF65-F5344CB8AC3E}">
        <p14:creationId xmlns:p14="http://schemas.microsoft.com/office/powerpoint/2010/main" val="316339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Session description</a:t>
            </a:r>
          </a:p>
        </p:txBody>
      </p:sp>
      <p:sp>
        <p:nvSpPr>
          <p:cNvPr id="3" name="TextBox 2"/>
          <p:cNvSpPr txBox="1"/>
          <p:nvPr/>
        </p:nvSpPr>
        <p:spPr>
          <a:xfrm>
            <a:off x="1024128" y="2084832"/>
            <a:ext cx="9787467" cy="2677656"/>
          </a:xfrm>
          <a:prstGeom prst="rect">
            <a:avLst/>
          </a:prstGeom>
          <a:noFill/>
        </p:spPr>
        <p:txBody>
          <a:bodyPr wrap="square" rtlCol="0">
            <a:spAutoFit/>
          </a:bodyPr>
          <a:lstStyle/>
          <a:p>
            <a:r>
              <a:rPr lang="en-US" sz="2400" dirty="0"/>
              <a:t>On social media, do you make a point to interact with your followers? Are you taking part in the greater conversation with other artists and arts organizations? When someone retweets or mentions you on Twitter, do you say thank you? Do you have a consistent profile description and image across all your social accounts? Do you have a content calendar for planning what you want to share on social media? These are just some of the things we’ll discuss as we share best practices across social platforms.</a:t>
            </a:r>
          </a:p>
        </p:txBody>
      </p:sp>
    </p:spTree>
    <p:extLst>
      <p:ext uri="{BB962C8B-B14F-4D97-AF65-F5344CB8AC3E}">
        <p14:creationId xmlns:p14="http://schemas.microsoft.com/office/powerpoint/2010/main" val="142274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Introductions</a:t>
            </a:r>
          </a:p>
        </p:txBody>
      </p:sp>
      <p:sp>
        <p:nvSpPr>
          <p:cNvPr id="3" name="TextBox 2"/>
          <p:cNvSpPr txBox="1"/>
          <p:nvPr/>
        </p:nvSpPr>
        <p:spPr>
          <a:xfrm>
            <a:off x="1024128" y="2084832"/>
            <a:ext cx="9787467" cy="3816429"/>
          </a:xfrm>
          <a:prstGeom prst="rect">
            <a:avLst/>
          </a:prstGeom>
          <a:noFill/>
        </p:spPr>
        <p:txBody>
          <a:bodyPr wrap="square" rtlCol="0">
            <a:spAutoFit/>
          </a:bodyPr>
          <a:lstStyle/>
          <a:p>
            <a:pPr marL="457200" indent="-457200">
              <a:buFont typeface="Arial" panose="020B0604020202020204" pitchFamily="34" charset="0"/>
              <a:buChar char="•"/>
            </a:pPr>
            <a:r>
              <a:rPr lang="en-US" sz="2800" dirty="0"/>
              <a:t>Poet, writer &amp; teaching artist</a:t>
            </a:r>
          </a:p>
          <a:p>
            <a:pPr marL="457200" indent="-457200">
              <a:buFont typeface="Arial" panose="020B0604020202020204" pitchFamily="34" charset="0"/>
              <a:buChar char="•"/>
            </a:pPr>
            <a:r>
              <a:rPr lang="en-US" sz="2800" dirty="0"/>
              <a:t>First career in software/technology for 20+ years</a:t>
            </a:r>
          </a:p>
          <a:p>
            <a:pPr marL="457200" indent="-457200">
              <a:buFont typeface="Arial" panose="020B0604020202020204" pitchFamily="34" charset="0"/>
              <a:buChar char="•"/>
            </a:pPr>
            <a:r>
              <a:rPr lang="en-US" sz="2800" dirty="0"/>
              <a:t>Blogging and social media experience</a:t>
            </a:r>
          </a:p>
          <a:p>
            <a:pPr lvl="1"/>
            <a:r>
              <a:rPr lang="en-US" sz="2800" dirty="0"/>
              <a:t>Business | Non-profit causes | Arts </a:t>
            </a:r>
          </a:p>
          <a:p>
            <a:pPr lvl="1"/>
            <a:endParaRPr lang="en-US" sz="2800" dirty="0"/>
          </a:p>
          <a:p>
            <a:pPr marL="457200" indent="-457200">
              <a:buFont typeface="Arial" panose="020B0604020202020204" pitchFamily="34" charset="0"/>
              <a:buChar char="•"/>
            </a:pPr>
            <a:r>
              <a:rPr lang="en-US" sz="2800" dirty="0"/>
              <a:t>Participants, are you interested as</a:t>
            </a:r>
            <a:br>
              <a:rPr lang="en-US" sz="2800" dirty="0"/>
            </a:br>
            <a:r>
              <a:rPr lang="en-US" sz="2800" dirty="0"/>
              <a:t>Arts organization? | Educator? | Individual artist?</a:t>
            </a:r>
          </a:p>
          <a:p>
            <a:pPr marL="457200" indent="-457200">
              <a:buFont typeface="Arial" panose="020B0604020202020204" pitchFamily="34" charset="0"/>
              <a:buChar char="•"/>
            </a:pPr>
            <a:r>
              <a:rPr lang="en-US" sz="2800" dirty="0"/>
              <a:t>What’s your level of social media experience?</a:t>
            </a:r>
          </a:p>
          <a:p>
            <a:endParaRPr lang="en-US" dirty="0"/>
          </a:p>
        </p:txBody>
      </p:sp>
    </p:spTree>
    <p:extLst>
      <p:ext uri="{BB962C8B-B14F-4D97-AF65-F5344CB8AC3E}">
        <p14:creationId xmlns:p14="http://schemas.microsoft.com/office/powerpoint/2010/main" val="325945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self Assessment 1:</a:t>
            </a:r>
          </a:p>
        </p:txBody>
      </p:sp>
      <p:sp>
        <p:nvSpPr>
          <p:cNvPr id="6" name="TextBox 5"/>
          <p:cNvSpPr txBox="1"/>
          <p:nvPr/>
        </p:nvSpPr>
        <p:spPr>
          <a:xfrm>
            <a:off x="1024128" y="1808358"/>
            <a:ext cx="9897157" cy="584775"/>
          </a:xfrm>
          <a:prstGeom prst="rect">
            <a:avLst/>
          </a:prstGeom>
          <a:noFill/>
        </p:spPr>
        <p:txBody>
          <a:bodyPr wrap="square" rtlCol="0">
            <a:spAutoFit/>
          </a:bodyPr>
          <a:lstStyle/>
          <a:p>
            <a:r>
              <a:rPr lang="en-US" sz="3200" dirty="0"/>
              <a:t>Which does your social media profile most resemble?</a:t>
            </a:r>
            <a:endParaRPr lang="en-US" sz="3200" dirty="0">
              <a:solidFill>
                <a:schemeClr val="accent2">
                  <a:lumMod val="50000"/>
                </a:schemeClr>
              </a:solidFill>
            </a:endParaRPr>
          </a:p>
        </p:txBody>
      </p:sp>
      <p:pic>
        <p:nvPicPr>
          <p:cNvPr id="3" name="Picture 2"/>
          <p:cNvPicPr>
            <a:picLocks noChangeAspect="1"/>
          </p:cNvPicPr>
          <p:nvPr/>
        </p:nvPicPr>
        <p:blipFill>
          <a:blip r:embed="rId2"/>
          <a:stretch>
            <a:fillRect/>
          </a:stretch>
        </p:blipFill>
        <p:spPr>
          <a:xfrm>
            <a:off x="1024128" y="2701435"/>
            <a:ext cx="2965571" cy="3549271"/>
          </a:xfrm>
          <a:prstGeom prst="rect">
            <a:avLst/>
          </a:prstGeom>
        </p:spPr>
      </p:pic>
      <p:pic>
        <p:nvPicPr>
          <p:cNvPr id="4" name="Picture 3"/>
          <p:cNvPicPr>
            <a:picLocks noChangeAspect="1"/>
          </p:cNvPicPr>
          <p:nvPr/>
        </p:nvPicPr>
        <p:blipFill>
          <a:blip r:embed="rId3"/>
          <a:stretch>
            <a:fillRect/>
          </a:stretch>
        </p:blipFill>
        <p:spPr>
          <a:xfrm>
            <a:off x="4192819" y="2701435"/>
            <a:ext cx="2676525" cy="4057650"/>
          </a:xfrm>
          <a:prstGeom prst="rect">
            <a:avLst/>
          </a:prstGeom>
        </p:spPr>
      </p:pic>
      <p:sp>
        <p:nvSpPr>
          <p:cNvPr id="5" name="TextBox 4"/>
          <p:cNvSpPr txBox="1"/>
          <p:nvPr/>
        </p:nvSpPr>
        <p:spPr>
          <a:xfrm>
            <a:off x="7072464" y="2701435"/>
            <a:ext cx="5119536" cy="3539430"/>
          </a:xfrm>
          <a:prstGeom prst="rect">
            <a:avLst/>
          </a:prstGeom>
          <a:noFill/>
        </p:spPr>
        <p:txBody>
          <a:bodyPr wrap="square" rtlCol="0">
            <a:spAutoFit/>
          </a:bodyPr>
          <a:lstStyle/>
          <a:p>
            <a:r>
              <a:rPr lang="en-US" sz="2800" dirty="0"/>
              <a:t>Take advantage of:</a:t>
            </a:r>
          </a:p>
          <a:p>
            <a:pPr marL="342900" indent="-342900">
              <a:buFont typeface="Arial" panose="020B0604020202020204" pitchFamily="34" charset="0"/>
              <a:buChar char="•"/>
            </a:pPr>
            <a:r>
              <a:rPr lang="en-US" sz="2800" dirty="0"/>
              <a:t>Photo</a:t>
            </a:r>
          </a:p>
          <a:p>
            <a:pPr marL="342900" indent="-342900">
              <a:buFont typeface="Arial" panose="020B0604020202020204" pitchFamily="34" charset="0"/>
              <a:buChar char="•"/>
            </a:pPr>
            <a:r>
              <a:rPr lang="en-US" sz="2800" dirty="0"/>
              <a:t>Description</a:t>
            </a:r>
          </a:p>
          <a:p>
            <a:pPr marL="342900" indent="-342900">
              <a:buFont typeface="Arial" panose="020B0604020202020204" pitchFamily="34" charset="0"/>
              <a:buChar char="•"/>
            </a:pPr>
            <a:r>
              <a:rPr lang="en-US" sz="2800" dirty="0"/>
              <a:t>Hashtags</a:t>
            </a:r>
          </a:p>
          <a:p>
            <a:pPr marL="342900" indent="-342900">
              <a:buFont typeface="Arial" panose="020B0604020202020204" pitchFamily="34" charset="0"/>
              <a:buChar char="•"/>
            </a:pPr>
            <a:r>
              <a:rPr lang="en-US" sz="2800" dirty="0"/>
              <a:t>Links to other social accounts or websites</a:t>
            </a:r>
          </a:p>
          <a:p>
            <a:pPr marL="342900" indent="-342900">
              <a:buFont typeface="Arial" panose="020B0604020202020204" pitchFamily="34" charset="0"/>
              <a:buChar char="•"/>
            </a:pPr>
            <a:r>
              <a:rPr lang="en-US" sz="2800" dirty="0"/>
              <a:t>Location </a:t>
            </a:r>
          </a:p>
          <a:p>
            <a:r>
              <a:rPr lang="en-US" sz="2800" i="1" dirty="0"/>
              <a:t>Be consistent across platforms!</a:t>
            </a:r>
          </a:p>
        </p:txBody>
      </p:sp>
    </p:spTree>
    <p:extLst>
      <p:ext uri="{BB962C8B-B14F-4D97-AF65-F5344CB8AC3E}">
        <p14:creationId xmlns:p14="http://schemas.microsoft.com/office/powerpoint/2010/main" val="95820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self Assessment 2:</a:t>
            </a:r>
          </a:p>
        </p:txBody>
      </p:sp>
      <p:sp>
        <p:nvSpPr>
          <p:cNvPr id="6" name="TextBox 5"/>
          <p:cNvSpPr txBox="1"/>
          <p:nvPr/>
        </p:nvSpPr>
        <p:spPr>
          <a:xfrm>
            <a:off x="1024128" y="1925040"/>
            <a:ext cx="9897157" cy="584775"/>
          </a:xfrm>
          <a:prstGeom prst="rect">
            <a:avLst/>
          </a:prstGeom>
          <a:noFill/>
        </p:spPr>
        <p:txBody>
          <a:bodyPr wrap="square" rtlCol="0">
            <a:spAutoFit/>
          </a:bodyPr>
          <a:lstStyle/>
          <a:p>
            <a:r>
              <a:rPr lang="en-US" sz="3200" dirty="0"/>
              <a:t>Are you playing well with others?</a:t>
            </a:r>
            <a:endParaRPr lang="en-US" sz="3200" dirty="0">
              <a:solidFill>
                <a:schemeClr val="accent2">
                  <a:lumMod val="50000"/>
                </a:schemeClr>
              </a:solidFill>
            </a:endParaRPr>
          </a:p>
        </p:txBody>
      </p:sp>
      <p:sp>
        <p:nvSpPr>
          <p:cNvPr id="5" name="TextBox 4"/>
          <p:cNvSpPr txBox="1"/>
          <p:nvPr/>
        </p:nvSpPr>
        <p:spPr>
          <a:xfrm>
            <a:off x="1024128" y="2778050"/>
            <a:ext cx="10493795"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t>Tagging and sharing about your partners, supporters, contributors, members, etc.</a:t>
            </a:r>
          </a:p>
          <a:p>
            <a:pPr marL="342900" indent="-342900">
              <a:buFont typeface="Arial" panose="020B0604020202020204" pitchFamily="34" charset="0"/>
              <a:buChar char="•"/>
            </a:pPr>
            <a:r>
              <a:rPr lang="en-US" sz="2800" dirty="0"/>
              <a:t>NOT talking about yourself all the time</a:t>
            </a:r>
          </a:p>
          <a:p>
            <a:pPr marL="342900" indent="-342900">
              <a:buFont typeface="Arial" panose="020B0604020202020204" pitchFamily="34" charset="0"/>
              <a:buChar char="•"/>
            </a:pPr>
            <a:r>
              <a:rPr lang="en-US" sz="2800" dirty="0"/>
              <a:t>NOT having an “I’m just here to be followed” mentality</a:t>
            </a:r>
          </a:p>
          <a:p>
            <a:pPr marL="342900" indent="-342900">
              <a:buFont typeface="Arial" panose="020B0604020202020204" pitchFamily="34" charset="0"/>
              <a:buChar char="•"/>
            </a:pPr>
            <a:r>
              <a:rPr lang="en-US" sz="2800" dirty="0"/>
              <a:t>Participating in conversation</a:t>
            </a:r>
          </a:p>
          <a:p>
            <a:pPr marL="342900" indent="-342900">
              <a:buFont typeface="Arial" panose="020B0604020202020204" pitchFamily="34" charset="0"/>
              <a:buChar char="•"/>
            </a:pPr>
            <a:r>
              <a:rPr lang="en-US" sz="2800" dirty="0"/>
              <a:t>Saying thank you!</a:t>
            </a:r>
          </a:p>
          <a:p>
            <a:pPr marL="342900" indent="-342900">
              <a:buFont typeface="Arial" panose="020B0604020202020204" pitchFamily="34" charset="0"/>
              <a:buChar char="•"/>
            </a:pPr>
            <a:endParaRPr lang="en-US" sz="2800" dirty="0"/>
          </a:p>
          <a:p>
            <a:r>
              <a:rPr lang="en-US" sz="2800" i="1" dirty="0"/>
              <a:t>Do your posts have context and encourage interaction?</a:t>
            </a:r>
          </a:p>
          <a:p>
            <a:endParaRPr lang="en-US" sz="2800" dirty="0"/>
          </a:p>
        </p:txBody>
      </p:sp>
    </p:spTree>
    <p:extLst>
      <p:ext uri="{BB962C8B-B14F-4D97-AF65-F5344CB8AC3E}">
        <p14:creationId xmlns:p14="http://schemas.microsoft.com/office/powerpoint/2010/main" val="1300443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Playing well with others</a:t>
            </a:r>
          </a:p>
        </p:txBody>
      </p:sp>
      <p:pic>
        <p:nvPicPr>
          <p:cNvPr id="3" name="Picture 2"/>
          <p:cNvPicPr>
            <a:picLocks noChangeAspect="1"/>
          </p:cNvPicPr>
          <p:nvPr/>
        </p:nvPicPr>
        <p:blipFill>
          <a:blip r:embed="rId3"/>
          <a:stretch>
            <a:fillRect/>
          </a:stretch>
        </p:blipFill>
        <p:spPr>
          <a:xfrm>
            <a:off x="2740042" y="2084832"/>
            <a:ext cx="6288243" cy="3738666"/>
          </a:xfrm>
          <a:prstGeom prst="rect">
            <a:avLst/>
          </a:prstGeom>
        </p:spPr>
      </p:pic>
    </p:spTree>
    <p:extLst>
      <p:ext uri="{BB962C8B-B14F-4D97-AF65-F5344CB8AC3E}">
        <p14:creationId xmlns:p14="http://schemas.microsoft.com/office/powerpoint/2010/main" val="1833495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Playing well with others</a:t>
            </a:r>
          </a:p>
        </p:txBody>
      </p:sp>
      <p:pic>
        <p:nvPicPr>
          <p:cNvPr id="4" name="Picture 3"/>
          <p:cNvPicPr>
            <a:picLocks noChangeAspect="1"/>
          </p:cNvPicPr>
          <p:nvPr/>
        </p:nvPicPr>
        <p:blipFill>
          <a:blip r:embed="rId3"/>
          <a:stretch>
            <a:fillRect/>
          </a:stretch>
        </p:blipFill>
        <p:spPr>
          <a:xfrm>
            <a:off x="2599785" y="2084832"/>
            <a:ext cx="6273397" cy="3911522"/>
          </a:xfrm>
          <a:prstGeom prst="rect">
            <a:avLst/>
          </a:prstGeom>
        </p:spPr>
      </p:pic>
    </p:spTree>
    <p:extLst>
      <p:ext uri="{BB962C8B-B14F-4D97-AF65-F5344CB8AC3E}">
        <p14:creationId xmlns:p14="http://schemas.microsoft.com/office/powerpoint/2010/main" val="2821278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Playing well with others</a:t>
            </a:r>
          </a:p>
        </p:txBody>
      </p:sp>
      <p:pic>
        <p:nvPicPr>
          <p:cNvPr id="3" name="Picture 2"/>
          <p:cNvPicPr>
            <a:picLocks noChangeAspect="1"/>
          </p:cNvPicPr>
          <p:nvPr/>
        </p:nvPicPr>
        <p:blipFill>
          <a:blip r:embed="rId3"/>
          <a:stretch>
            <a:fillRect/>
          </a:stretch>
        </p:blipFill>
        <p:spPr>
          <a:xfrm>
            <a:off x="2335400" y="3269639"/>
            <a:ext cx="6981150" cy="1091346"/>
          </a:xfrm>
          <a:prstGeom prst="rect">
            <a:avLst/>
          </a:prstGeom>
        </p:spPr>
      </p:pic>
      <p:sp>
        <p:nvSpPr>
          <p:cNvPr id="6" name="TextBox 5"/>
          <p:cNvSpPr txBox="1"/>
          <p:nvPr/>
        </p:nvSpPr>
        <p:spPr>
          <a:xfrm>
            <a:off x="1024128" y="1925040"/>
            <a:ext cx="9897157" cy="584775"/>
          </a:xfrm>
          <a:prstGeom prst="rect">
            <a:avLst/>
          </a:prstGeom>
          <a:noFill/>
        </p:spPr>
        <p:txBody>
          <a:bodyPr wrap="square" rtlCol="0">
            <a:spAutoFit/>
          </a:bodyPr>
          <a:lstStyle/>
          <a:p>
            <a:r>
              <a:rPr lang="en-US" sz="3200" dirty="0"/>
              <a:t>What’s wrong with these stats?</a:t>
            </a:r>
            <a:endParaRPr lang="en-US" sz="3200" dirty="0">
              <a:solidFill>
                <a:schemeClr val="accent2">
                  <a:lumMod val="50000"/>
                </a:schemeClr>
              </a:solidFill>
            </a:endParaRPr>
          </a:p>
        </p:txBody>
      </p:sp>
    </p:spTree>
    <p:extLst>
      <p:ext uri="{BB962C8B-B14F-4D97-AF65-F5344CB8AC3E}">
        <p14:creationId xmlns:p14="http://schemas.microsoft.com/office/powerpoint/2010/main" val="2356473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60000"/>
                    <a:lumOff val="40000"/>
                  </a:schemeClr>
                </a:solidFill>
              </a:rPr>
              <a:t>self Assessment 3:</a:t>
            </a:r>
          </a:p>
        </p:txBody>
      </p:sp>
      <p:sp>
        <p:nvSpPr>
          <p:cNvPr id="6" name="TextBox 5"/>
          <p:cNvSpPr txBox="1"/>
          <p:nvPr/>
        </p:nvSpPr>
        <p:spPr>
          <a:xfrm>
            <a:off x="1024128" y="1925040"/>
            <a:ext cx="9897157" cy="584775"/>
          </a:xfrm>
          <a:prstGeom prst="rect">
            <a:avLst/>
          </a:prstGeom>
          <a:noFill/>
        </p:spPr>
        <p:txBody>
          <a:bodyPr wrap="square" rtlCol="0">
            <a:spAutoFit/>
          </a:bodyPr>
          <a:lstStyle/>
          <a:p>
            <a:r>
              <a:rPr lang="en-US" sz="3200" dirty="0"/>
              <a:t>Are you making best use of your social media time?</a:t>
            </a:r>
            <a:endParaRPr lang="en-US" sz="3200" dirty="0">
              <a:solidFill>
                <a:schemeClr val="accent2">
                  <a:lumMod val="50000"/>
                </a:schemeClr>
              </a:solidFill>
            </a:endParaRPr>
          </a:p>
        </p:txBody>
      </p:sp>
      <p:sp>
        <p:nvSpPr>
          <p:cNvPr id="5" name="TextBox 4"/>
          <p:cNvSpPr txBox="1"/>
          <p:nvPr/>
        </p:nvSpPr>
        <p:spPr>
          <a:xfrm>
            <a:off x="1024128" y="2844552"/>
            <a:ext cx="10493795" cy="3539430"/>
          </a:xfrm>
          <a:prstGeom prst="rect">
            <a:avLst/>
          </a:prstGeom>
          <a:noFill/>
        </p:spPr>
        <p:txBody>
          <a:bodyPr wrap="square" rtlCol="0">
            <a:spAutoFit/>
          </a:bodyPr>
          <a:lstStyle/>
          <a:p>
            <a:pPr marL="342900" indent="-342900">
              <a:buFont typeface="Arial" panose="020B0604020202020204" pitchFamily="34" charset="0"/>
              <a:buChar char="•"/>
            </a:pPr>
            <a:r>
              <a:rPr lang="en-US" sz="2800" dirty="0"/>
              <a:t>Platform choices</a:t>
            </a:r>
          </a:p>
          <a:p>
            <a:pPr marL="800100" lvl="1" indent="-342900">
              <a:buFont typeface="Arial" panose="020B0604020202020204" pitchFamily="34" charset="0"/>
              <a:buChar char="•"/>
            </a:pPr>
            <a:r>
              <a:rPr lang="en-US" sz="2800" dirty="0"/>
              <a:t>Don’t overlook LinkedIn and LinkedIn groups</a:t>
            </a:r>
          </a:p>
          <a:p>
            <a:pPr marL="342900" indent="-342900">
              <a:buFont typeface="Arial" panose="020B0604020202020204" pitchFamily="34" charset="0"/>
              <a:buChar char="•"/>
            </a:pPr>
            <a:r>
              <a:rPr lang="en-US" sz="2800" dirty="0"/>
              <a:t>Technology tools</a:t>
            </a:r>
          </a:p>
          <a:p>
            <a:pPr marL="800100" lvl="1" indent="-342900">
              <a:buFont typeface="Arial" panose="020B0604020202020204" pitchFamily="34" charset="0"/>
              <a:buChar char="•"/>
            </a:pPr>
            <a:r>
              <a:rPr lang="en-US" sz="2800" dirty="0"/>
              <a:t>Built-in features of Facebook, Twitter, etc.</a:t>
            </a:r>
          </a:p>
          <a:p>
            <a:pPr marL="800100" lvl="1" indent="-342900">
              <a:buFont typeface="Arial" panose="020B0604020202020204" pitchFamily="34" charset="0"/>
              <a:buChar char="•"/>
            </a:pPr>
            <a:r>
              <a:rPr lang="en-US" sz="2800" dirty="0"/>
              <a:t>Scheduling tools</a:t>
            </a:r>
          </a:p>
          <a:p>
            <a:pPr marL="342900" indent="-342900">
              <a:buFont typeface="Arial" panose="020B0604020202020204" pitchFamily="34" charset="0"/>
              <a:buChar char="•"/>
            </a:pPr>
            <a:r>
              <a:rPr lang="en-US" sz="2800" dirty="0"/>
              <a:t>Content calendar</a:t>
            </a:r>
          </a:p>
          <a:p>
            <a:pPr marL="342900" indent="-342900">
              <a:buFont typeface="Arial" panose="020B0604020202020204" pitchFamily="34" charset="0"/>
              <a:buChar char="•"/>
            </a:pPr>
            <a:r>
              <a:rPr lang="en-US" sz="2800" dirty="0"/>
              <a:t>Pick a consistent time for interaction (i.e. Thank you Thursdays) even if you can’t interact all of the time</a:t>
            </a:r>
          </a:p>
        </p:txBody>
      </p:sp>
    </p:spTree>
    <p:extLst>
      <p:ext uri="{BB962C8B-B14F-4D97-AF65-F5344CB8AC3E}">
        <p14:creationId xmlns:p14="http://schemas.microsoft.com/office/powerpoint/2010/main" val="5715527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14721</TotalTime>
  <Words>581</Words>
  <Application>Microsoft Office PowerPoint</Application>
  <PresentationFormat>Widescreen</PresentationFormat>
  <Paragraphs>122</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vt:lpstr>
      <vt:lpstr>Tw Cen MT</vt:lpstr>
      <vt:lpstr>Wingdings 3</vt:lpstr>
      <vt:lpstr>Integral</vt:lpstr>
      <vt:lpstr>Saying Thank You and Other Best Practices on Social Media</vt:lpstr>
      <vt:lpstr>Session description</vt:lpstr>
      <vt:lpstr>Introductions</vt:lpstr>
      <vt:lpstr>self Assessment 1:</vt:lpstr>
      <vt:lpstr>self Assessment 2:</vt:lpstr>
      <vt:lpstr>Playing well with others</vt:lpstr>
      <vt:lpstr>Playing well with others</vt:lpstr>
      <vt:lpstr>Playing well with others</vt:lpstr>
      <vt:lpstr>self Assessment 3:</vt:lpstr>
      <vt:lpstr>self Assessment 4:</vt:lpstr>
      <vt:lpstr>Graphics created with Canva</vt:lpstr>
      <vt:lpstr>self Assessment 5:</vt:lpstr>
      <vt:lpstr>Technology TOOLS</vt:lpstr>
      <vt:lpstr>Technology TOOLS</vt:lpstr>
      <vt:lpstr>Technology TOOLS</vt:lpstr>
      <vt:lpstr>Three Keys</vt:lpstr>
      <vt:lpstr>You can do it!</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blogging</dc:title>
  <dc:creator>Kory Wells</dc:creator>
  <cp:lastModifiedBy>Kory Wells</cp:lastModifiedBy>
  <cp:revision>108</cp:revision>
  <dcterms:created xsi:type="dcterms:W3CDTF">2014-03-09T18:47:52Z</dcterms:created>
  <dcterms:modified xsi:type="dcterms:W3CDTF">2016-06-14T15:19:13Z</dcterms:modified>
</cp:coreProperties>
</file>